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1"/>
  </p:sldMasterIdLst>
  <p:notesMasterIdLst>
    <p:notesMasterId r:id="rId55"/>
  </p:notesMasterIdLst>
  <p:sldIdLst>
    <p:sldId id="310" r:id="rId2"/>
    <p:sldId id="311" r:id="rId3"/>
    <p:sldId id="258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  <p:sldId id="345" r:id="rId38"/>
    <p:sldId id="346" r:id="rId39"/>
    <p:sldId id="347" r:id="rId40"/>
    <p:sldId id="348" r:id="rId41"/>
    <p:sldId id="349" r:id="rId42"/>
    <p:sldId id="350" r:id="rId43"/>
    <p:sldId id="351" r:id="rId44"/>
    <p:sldId id="352" r:id="rId45"/>
    <p:sldId id="353" r:id="rId46"/>
    <p:sldId id="354" r:id="rId47"/>
    <p:sldId id="355" r:id="rId48"/>
    <p:sldId id="356" r:id="rId49"/>
    <p:sldId id="357" r:id="rId50"/>
    <p:sldId id="358" r:id="rId51"/>
    <p:sldId id="359" r:id="rId52"/>
    <p:sldId id="361" r:id="rId53"/>
    <p:sldId id="362" r:id="rId5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00FF00"/>
    <a:srgbClr val="FF0000"/>
    <a:srgbClr val="FF0066"/>
    <a:srgbClr val="990099"/>
    <a:srgbClr val="6699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457" autoAdjust="0"/>
    <p:restoredTop sz="94746" autoAdjust="0"/>
  </p:normalViewPr>
  <p:slideViewPr>
    <p:cSldViewPr>
      <p:cViewPr>
        <p:scale>
          <a:sx n="66" d="100"/>
          <a:sy n="66" d="100"/>
        </p:scale>
        <p:origin x="105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5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7917A2-5F6C-4A65-BD99-4C5E4DDDD339}" type="slidenum">
              <a:rPr lang="zh-CN" altLang="en-US"/>
              <a:pPr>
                <a:defRPr/>
              </a:pPr>
              <a:t>‹Nº›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7108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8C818-370D-47B9-9DCD-6C3D909FD57C}" type="slidenum">
              <a:rPr lang="zh-CN" altLang="en-US" smtClean="0"/>
              <a:pPr/>
              <a:t>1</a:t>
            </a:fld>
            <a:endParaRPr lang="en-US" altLang="zh-CN" dirty="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10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11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12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13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14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15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16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17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18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19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96F08C-57CF-4E99-96CB-EFD443EFCE5A}" type="slidenum">
              <a:rPr lang="zh-CN" altLang="en-US" smtClean="0"/>
              <a:pPr/>
              <a:t>2</a:t>
            </a:fld>
            <a:endParaRPr lang="en-US" altLang="zh-CN" dirty="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20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21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22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23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24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25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26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27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28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29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3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30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31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32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33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34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35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36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37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38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39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4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40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41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42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43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44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45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46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47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48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49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50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51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52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53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6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7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8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36AC94-F77B-4546-83B8-2D90BF632A4E}" type="slidenum">
              <a:rPr lang="zh-CN" altLang="en-US" smtClean="0"/>
              <a:pPr/>
              <a:t>9</a:t>
            </a:fld>
            <a:endParaRPr lang="en-US" altLang="zh-CN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7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8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CC9F4-EA40-4FA2-B9AF-DDF1AB8CAEB3}" type="slidenum">
              <a:rPr lang="zh-CN" altLang="en-US"/>
              <a:pPr>
                <a:defRPr/>
              </a:pPr>
              <a:t>‹Nº›</a:t>
            </a:fld>
            <a:endParaRPr lang="en-US" altLang="zh-CN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48C0E-1F54-4A1C-AD07-304B8D2CDC37}" type="slidenum">
              <a:rPr lang="zh-CN" altLang="en-US"/>
              <a:pPr>
                <a:defRPr/>
              </a:pPr>
              <a:t>‹Nº›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B2DED-F7FF-4C79-9370-2E3AD171A9F1}" type="slidenum">
              <a:rPr lang="zh-CN" altLang="en-US"/>
              <a:pPr>
                <a:defRPr/>
              </a:pPr>
              <a:t>‹Nº›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F276F-1459-4D15-B34D-0DC45EF46CFB}" type="slidenum">
              <a:rPr lang="zh-CN" altLang="en-US"/>
              <a:pPr>
                <a:defRPr/>
              </a:pPr>
              <a:t>‹Nº›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2D717-2CF4-45C0-8B71-7BD94803377E}" type="slidenum">
              <a:rPr lang="zh-CN" altLang="en-US"/>
              <a:pPr>
                <a:defRPr/>
              </a:pPr>
              <a:t>‹Nº›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3FA91-6185-4B96-96A8-EB92E83F73EC}" type="slidenum">
              <a:rPr lang="zh-CN" altLang="en-US"/>
              <a:pPr>
                <a:defRPr/>
              </a:pPr>
              <a:t>‹Nº›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0B96-2A8A-4B2C-BA18-9BB29A7CF0B4}" type="slidenum">
              <a:rPr lang="zh-CN" altLang="en-US"/>
              <a:pPr>
                <a:defRPr/>
              </a:pPr>
              <a:t>‹Nº›</a:t>
            </a:fld>
            <a:endParaRPr lang="en-US" altLang="zh-CN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43FB-5C53-4F3D-9763-7A82E9E922E7}" type="slidenum">
              <a:rPr lang="zh-CN" altLang="en-US"/>
              <a:pPr>
                <a:defRPr/>
              </a:pPr>
              <a:t>‹Nº›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FDB66-6433-417A-B45C-4372AB76925B}" type="slidenum">
              <a:rPr lang="zh-CN" altLang="en-US"/>
              <a:pPr>
                <a:defRPr/>
              </a:pPr>
              <a:t>‹Nº›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F70CA-68D1-4F4B-A6B6-A2293426E2D1}" type="slidenum">
              <a:rPr lang="zh-CN" altLang="en-US"/>
              <a:pPr>
                <a:defRPr/>
              </a:pPr>
              <a:t>‹Nº›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CCBA3-8266-4912-94E7-2FC5E835F3DA}" type="slidenum">
              <a:rPr lang="zh-CN" altLang="en-US"/>
              <a:pPr>
                <a:defRPr/>
              </a:pPr>
              <a:t>‹Nº›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cs typeface="幼圆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cs typeface="幼圆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  <a:cs typeface="幼圆"/>
              </a:defRPr>
            </a:lvl1pPr>
          </a:lstStyle>
          <a:p>
            <a:pPr>
              <a:defRPr/>
            </a:pPr>
            <a:fld id="{B45DB572-69D8-4E92-AB0F-6EF43AEB650D}" type="slidenum">
              <a:rPr lang="zh-CN" altLang="en-US"/>
              <a:pPr>
                <a:defRPr/>
              </a:pPr>
              <a:t>‹Nº›</a:t>
            </a:fld>
            <a:endParaRPr lang="en-US" altLang="zh-CN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34" r:id="rId2"/>
    <p:sldLayoutId id="2147484243" r:id="rId3"/>
    <p:sldLayoutId id="2147484235" r:id="rId4"/>
    <p:sldLayoutId id="2147484244" r:id="rId5"/>
    <p:sldLayoutId id="2147484236" r:id="rId6"/>
    <p:sldLayoutId id="2147484237" r:id="rId7"/>
    <p:sldLayoutId id="2147484238" r:id="rId8"/>
    <p:sldLayoutId id="2147484239" r:id="rId9"/>
    <p:sldLayoutId id="2147484240" r:id="rId10"/>
    <p:sldLayoutId id="214748424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slide" Target="slide8.xml"/><Relationship Id="rId18" Type="http://schemas.openxmlformats.org/officeDocument/2006/relationships/slide" Target="slide18.xml"/><Relationship Id="rId26" Type="http://schemas.openxmlformats.org/officeDocument/2006/relationships/slide" Target="slide16.xml"/><Relationship Id="rId39" Type="http://schemas.openxmlformats.org/officeDocument/2006/relationships/slide" Target="slide40.xml"/><Relationship Id="rId3" Type="http://schemas.openxmlformats.org/officeDocument/2006/relationships/slide" Target="slide28.xml"/><Relationship Id="rId21" Type="http://schemas.openxmlformats.org/officeDocument/2006/relationships/slide" Target="slide21.xml"/><Relationship Id="rId34" Type="http://schemas.openxmlformats.org/officeDocument/2006/relationships/slide" Target="slide34.xml"/><Relationship Id="rId42" Type="http://schemas.openxmlformats.org/officeDocument/2006/relationships/slide" Target="slide43.xml"/><Relationship Id="rId47" Type="http://schemas.openxmlformats.org/officeDocument/2006/relationships/slide" Target="slide48.xml"/><Relationship Id="rId50" Type="http://schemas.openxmlformats.org/officeDocument/2006/relationships/slide" Target="slide52.xml"/><Relationship Id="rId7" Type="http://schemas.openxmlformats.org/officeDocument/2006/relationships/slide" Target="slide32.xml"/><Relationship Id="rId12" Type="http://schemas.openxmlformats.org/officeDocument/2006/relationships/slide" Target="slide7.xml"/><Relationship Id="rId17" Type="http://schemas.openxmlformats.org/officeDocument/2006/relationships/slide" Target="slide12.xml"/><Relationship Id="rId25" Type="http://schemas.openxmlformats.org/officeDocument/2006/relationships/slide" Target="slide15.xml"/><Relationship Id="rId33" Type="http://schemas.openxmlformats.org/officeDocument/2006/relationships/slide" Target="slide33.xml"/><Relationship Id="rId38" Type="http://schemas.openxmlformats.org/officeDocument/2006/relationships/slide" Target="slide39.xml"/><Relationship Id="rId46" Type="http://schemas.openxmlformats.org/officeDocument/2006/relationships/slide" Target="slide47.xml"/><Relationship Id="rId2" Type="http://schemas.openxmlformats.org/officeDocument/2006/relationships/notesSlide" Target="../notesSlides/notesSlide2.xml"/><Relationship Id="rId16" Type="http://schemas.openxmlformats.org/officeDocument/2006/relationships/slide" Target="slide11.xml"/><Relationship Id="rId20" Type="http://schemas.openxmlformats.org/officeDocument/2006/relationships/slide" Target="slide20.xml"/><Relationship Id="rId29" Type="http://schemas.openxmlformats.org/officeDocument/2006/relationships/slide" Target="slide24.xml"/><Relationship Id="rId41" Type="http://schemas.openxmlformats.org/officeDocument/2006/relationships/slide" Target="slide4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31.xml"/><Relationship Id="rId11" Type="http://schemas.openxmlformats.org/officeDocument/2006/relationships/slide" Target="slide6.xml"/><Relationship Id="rId24" Type="http://schemas.openxmlformats.org/officeDocument/2006/relationships/slide" Target="slide14.xml"/><Relationship Id="rId32" Type="http://schemas.openxmlformats.org/officeDocument/2006/relationships/slide" Target="slide27.xml"/><Relationship Id="rId37" Type="http://schemas.openxmlformats.org/officeDocument/2006/relationships/slide" Target="slide38.xml"/><Relationship Id="rId40" Type="http://schemas.openxmlformats.org/officeDocument/2006/relationships/slide" Target="slide41.xml"/><Relationship Id="rId45" Type="http://schemas.openxmlformats.org/officeDocument/2006/relationships/slide" Target="slide46.xml"/><Relationship Id="rId5" Type="http://schemas.openxmlformats.org/officeDocument/2006/relationships/slide" Target="slide30.xml"/><Relationship Id="rId15" Type="http://schemas.openxmlformats.org/officeDocument/2006/relationships/slide" Target="slide10.xml"/><Relationship Id="rId23" Type="http://schemas.openxmlformats.org/officeDocument/2006/relationships/slide" Target="slide13.xml"/><Relationship Id="rId28" Type="http://schemas.openxmlformats.org/officeDocument/2006/relationships/slide" Target="slide23.xml"/><Relationship Id="rId36" Type="http://schemas.openxmlformats.org/officeDocument/2006/relationships/slide" Target="slide36.xml"/><Relationship Id="rId49" Type="http://schemas.openxmlformats.org/officeDocument/2006/relationships/slide" Target="slide50.xml"/><Relationship Id="rId10" Type="http://schemas.openxmlformats.org/officeDocument/2006/relationships/slide" Target="slide5.xml"/><Relationship Id="rId19" Type="http://schemas.openxmlformats.org/officeDocument/2006/relationships/slide" Target="slide19.xml"/><Relationship Id="rId31" Type="http://schemas.openxmlformats.org/officeDocument/2006/relationships/slide" Target="slide26.xml"/><Relationship Id="rId44" Type="http://schemas.openxmlformats.org/officeDocument/2006/relationships/slide" Target="slide45.xml"/><Relationship Id="rId4" Type="http://schemas.openxmlformats.org/officeDocument/2006/relationships/slide" Target="slide29.xml"/><Relationship Id="rId9" Type="http://schemas.openxmlformats.org/officeDocument/2006/relationships/slide" Target="slide4.xml"/><Relationship Id="rId14" Type="http://schemas.openxmlformats.org/officeDocument/2006/relationships/slide" Target="slide9.xml"/><Relationship Id="rId22" Type="http://schemas.openxmlformats.org/officeDocument/2006/relationships/slide" Target="slide22.xml"/><Relationship Id="rId27" Type="http://schemas.openxmlformats.org/officeDocument/2006/relationships/slide" Target="slide17.xml"/><Relationship Id="rId30" Type="http://schemas.openxmlformats.org/officeDocument/2006/relationships/slide" Target="slide25.xml"/><Relationship Id="rId35" Type="http://schemas.openxmlformats.org/officeDocument/2006/relationships/slide" Target="slide35.xml"/><Relationship Id="rId43" Type="http://schemas.openxmlformats.org/officeDocument/2006/relationships/slide" Target="slide44.xml"/><Relationship Id="rId48" Type="http://schemas.openxmlformats.org/officeDocument/2006/relationships/slide" Target="slide49.xml"/><Relationship Id="rId8" Type="http://schemas.openxmlformats.org/officeDocument/2006/relationships/slide" Target="slide3.xml"/><Relationship Id="rId51" Type="http://schemas.openxmlformats.org/officeDocument/2006/relationships/slide" Target="slide5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672"/>
            <a:ext cx="9144000" cy="3291412"/>
          </a:xfrm>
        </p:spPr>
        <p:txBody>
          <a:bodyPr/>
          <a:lstStyle/>
          <a:p>
            <a:pPr>
              <a:defRPr/>
            </a:pPr>
            <a:r>
              <a:rPr altLang="zh-CN" sz="7200" dirty="0" smtClean="0">
                <a:solidFill>
                  <a:schemeClr val="bg1">
                    <a:lumMod val="85000"/>
                    <a:lumOff val="15000"/>
                  </a:schemeClr>
                </a:solidFill>
                <a:ea typeface="SimSun" pitchFamily="2" charset="-122"/>
              </a:rPr>
              <a:t>ADVANCED : SENTENCE TRANS:</a:t>
            </a:r>
            <a:br>
              <a:rPr altLang="zh-CN" sz="7200" dirty="0" smtClean="0">
                <a:solidFill>
                  <a:schemeClr val="bg1">
                    <a:lumMod val="85000"/>
                    <a:lumOff val="15000"/>
                  </a:schemeClr>
                </a:solidFill>
                <a:ea typeface="SimSun" pitchFamily="2" charset="-122"/>
              </a:rPr>
            </a:br>
            <a:r>
              <a:rPr altLang="zh-CN" sz="7200" dirty="0" smtClean="0">
                <a:solidFill>
                  <a:schemeClr val="bg1">
                    <a:lumMod val="85000"/>
                    <a:lumOff val="15000"/>
                  </a:schemeClr>
                </a:solidFill>
                <a:ea typeface="SimSun" pitchFamily="2" charset="-122"/>
              </a:rPr>
              <a:t>TW</a:t>
            </a:r>
            <a:r>
              <a:rPr lang="en-US" altLang="zh-CN" sz="7200" dirty="0" smtClean="0">
                <a:solidFill>
                  <a:schemeClr val="bg1">
                    <a:lumMod val="85000"/>
                    <a:lumOff val="15000"/>
                  </a:schemeClr>
                </a:solidFill>
                <a:ea typeface="SimSun" pitchFamily="2" charset="-122"/>
              </a:rPr>
              <a:t>O</a:t>
            </a:r>
            <a:endParaRPr altLang="zh-CN" sz="7200" dirty="0">
              <a:ea typeface="SimSun" pitchFamily="2" charset="-122"/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1428750" y="5000625"/>
            <a:ext cx="63373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dirty="0">
                <a:solidFill>
                  <a:schemeClr val="bg1"/>
                </a:solidFill>
                <a:latin typeface="Colonna MT" pitchFamily="82" charset="0"/>
                <a:ea typeface="SimSun" pitchFamily="2" charset="-122"/>
              </a:rPr>
              <a:t>Designed and created by </a:t>
            </a:r>
            <a:r>
              <a:rPr lang="en-US" altLang="zh-CN" sz="2800" dirty="0" smtClean="0">
                <a:solidFill>
                  <a:schemeClr val="bg1"/>
                </a:solidFill>
                <a:latin typeface="Colonna MT" pitchFamily="82" charset="0"/>
                <a:ea typeface="SimSun" pitchFamily="2" charset="-122"/>
              </a:rPr>
              <a:t>Phil</a:t>
            </a:r>
            <a:r>
              <a:rPr lang="en-US" altLang="zh-CN" b="1" dirty="0">
                <a:latin typeface="Century Gothic" pitchFamily="34" charset="0"/>
                <a:ea typeface="SimSun" pitchFamily="2" charset="-122"/>
              </a:rPr>
              <a:t/>
            </a:r>
            <a:br>
              <a:rPr lang="en-US" altLang="zh-CN" b="1" dirty="0">
                <a:latin typeface="Century Gothic" pitchFamily="34" charset="0"/>
                <a:ea typeface="SimSun" pitchFamily="2" charset="-122"/>
              </a:rPr>
            </a:br>
            <a:endParaRPr lang="en-US" altLang="zh-CN" b="1" dirty="0">
              <a:latin typeface="Century Gothic" pitchFamily="34" charset="0"/>
              <a:ea typeface="SimSun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Five actors were competing for the leading role in the play.</a:t>
            </a:r>
            <a:endParaRPr lang="es-ES" sz="4800" dirty="0"/>
          </a:p>
          <a:p>
            <a:r>
              <a:rPr lang="en-US" sz="4800" b="1" dirty="0"/>
              <a:t>contention</a:t>
            </a:r>
            <a:endParaRPr lang="es-ES" sz="4800" dirty="0"/>
          </a:p>
          <a:p>
            <a:r>
              <a:rPr lang="en-US" sz="4800" dirty="0" smtClean="0"/>
              <a:t>There _________________     _____________the  </a:t>
            </a:r>
            <a:r>
              <a:rPr lang="en-US" sz="4800" dirty="0"/>
              <a:t>leading role </a:t>
            </a:r>
            <a:r>
              <a:rPr lang="en-US" sz="4800" dirty="0" smtClean="0"/>
              <a:t>in the </a:t>
            </a:r>
            <a:r>
              <a:rPr lang="en-US" sz="4800" dirty="0"/>
              <a:t>play.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2696" y="314096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were five actors in contention for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TWO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3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3458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A spokesman said that the story was pure speculation.</a:t>
            </a:r>
            <a:endParaRPr lang="es-ES" sz="4800" dirty="0"/>
          </a:p>
          <a:p>
            <a:r>
              <a:rPr lang="pl-PL" sz="4800" b="1" dirty="0"/>
              <a:t>dismissed</a:t>
            </a:r>
            <a:endParaRPr lang="es-ES" sz="4800" dirty="0"/>
          </a:p>
          <a:p>
            <a:r>
              <a:rPr lang="en-US" sz="4800" dirty="0"/>
              <a:t>The story </a:t>
            </a:r>
            <a:r>
              <a:rPr lang="en-US" sz="4800" dirty="0" smtClean="0"/>
              <a:t>________________ _____________ </a:t>
            </a:r>
            <a:r>
              <a:rPr lang="en-US" sz="4800" dirty="0"/>
              <a:t>than speculation by a spokesman.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2696" y="314096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was dismissed as nothing more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TWO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4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2876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She was concentrating so hard on her work that she didn't notice when I came in.</a:t>
            </a:r>
            <a:endParaRPr lang="es-ES" sz="4800" dirty="0"/>
          </a:p>
          <a:p>
            <a:r>
              <a:rPr lang="en-US" sz="4800" b="1" dirty="0"/>
              <a:t>wrapped</a:t>
            </a:r>
            <a:endParaRPr lang="es-ES" sz="4800" dirty="0"/>
          </a:p>
          <a:p>
            <a:r>
              <a:rPr lang="en-US" sz="4800" dirty="0"/>
              <a:t>She was </a:t>
            </a:r>
            <a:r>
              <a:rPr lang="en-US" sz="4800" dirty="0" smtClean="0"/>
              <a:t>_________________ _____ </a:t>
            </a:r>
            <a:r>
              <a:rPr lang="en-US" sz="4800" dirty="0"/>
              <a:t>that she didn't notice when I came in.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07345" y="3931680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so wrapped up in her work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TWO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5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6249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They still haven't found out what caused the accident.</a:t>
            </a:r>
            <a:endParaRPr lang="es-ES" sz="4800" dirty="0"/>
          </a:p>
          <a:p>
            <a:r>
              <a:rPr lang="en-US" sz="4800" b="1" dirty="0"/>
              <a:t>cause</a:t>
            </a:r>
            <a:endParaRPr lang="es-ES" sz="4800" dirty="0"/>
          </a:p>
          <a:p>
            <a:r>
              <a:rPr lang="en-US" sz="4800" dirty="0"/>
              <a:t>They have yet </a:t>
            </a:r>
            <a:r>
              <a:rPr lang="en-US" sz="4800" dirty="0" smtClean="0"/>
              <a:t>______________ ___________ </a:t>
            </a:r>
            <a:r>
              <a:rPr lang="en-US" sz="4800" dirty="0"/>
              <a:t>the accident was.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00155" y="314096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to establish what the cause of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THREE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1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813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The company lent us an apartment as part of the deal.</a:t>
            </a:r>
            <a:endParaRPr lang="es-ES" sz="4800" dirty="0"/>
          </a:p>
          <a:p>
            <a:r>
              <a:rPr lang="en-US" sz="4800" b="1" dirty="0"/>
              <a:t>loan</a:t>
            </a:r>
            <a:endParaRPr lang="es-ES" sz="4800" dirty="0"/>
          </a:p>
          <a:p>
            <a:r>
              <a:rPr lang="en-US" sz="4800" dirty="0"/>
              <a:t>As part of the deal, we were </a:t>
            </a:r>
            <a:r>
              <a:rPr lang="en-US" sz="4800" dirty="0" smtClean="0"/>
              <a:t>_________________________</a:t>
            </a:r>
            <a:r>
              <a:rPr lang="en-US" sz="4800" dirty="0"/>
              <a:t> by the company.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71261" y="3789040"/>
            <a:ext cx="9367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given loan of an apartment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THREE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2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90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Inefficient treatment of customers creates a bad impression of the company.</a:t>
            </a:r>
            <a:endParaRPr lang="es-ES" sz="4800" dirty="0"/>
          </a:p>
          <a:p>
            <a:r>
              <a:rPr lang="en-US" sz="4800" b="1" dirty="0"/>
              <a:t>reflects</a:t>
            </a:r>
            <a:endParaRPr lang="es-ES" sz="4800" dirty="0"/>
          </a:p>
          <a:p>
            <a:r>
              <a:rPr lang="en-US" sz="4800" dirty="0"/>
              <a:t>Treating customers with a lack </a:t>
            </a:r>
            <a:r>
              <a:rPr lang="en-US" sz="4800" dirty="0" smtClean="0"/>
              <a:t>__________________________</a:t>
            </a:r>
            <a:r>
              <a:rPr lang="en-US" sz="4800" dirty="0"/>
              <a:t> the company.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71261" y="4620037"/>
            <a:ext cx="9367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of efficiency reflects badly on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THREE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3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610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The organizers planned everything as carefully as they could possibly have done.</a:t>
            </a:r>
            <a:endParaRPr lang="es-ES" sz="4800" dirty="0"/>
          </a:p>
          <a:p>
            <a:r>
              <a:rPr lang="en-US" sz="4800" b="1" dirty="0"/>
              <a:t>utmost</a:t>
            </a:r>
            <a:endParaRPr lang="es-ES" sz="4800" dirty="0"/>
          </a:p>
          <a:p>
            <a:r>
              <a:rPr lang="en-US" sz="4800" dirty="0"/>
              <a:t>Everything was planned </a:t>
            </a:r>
            <a:r>
              <a:rPr lang="en-US" sz="4800" dirty="0" smtClean="0"/>
              <a:t>______ ___________ </a:t>
            </a:r>
            <a:r>
              <a:rPr lang="en-US" sz="4800" dirty="0"/>
              <a:t>by the organizers.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48811" y="3918226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               with the utmost care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THREE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4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542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Coming second didn't make her feel any better because she only wanted to win.</a:t>
            </a:r>
            <a:endParaRPr lang="es-ES" sz="4800" dirty="0"/>
          </a:p>
          <a:p>
            <a:r>
              <a:rPr lang="en-US" sz="4800" b="1" dirty="0"/>
              <a:t>consolation</a:t>
            </a:r>
            <a:endParaRPr lang="es-ES" sz="4800" dirty="0"/>
          </a:p>
          <a:p>
            <a:r>
              <a:rPr lang="en-US" sz="4800" dirty="0"/>
              <a:t>Coming second </a:t>
            </a:r>
            <a:r>
              <a:rPr lang="en-US" sz="4800" dirty="0" smtClean="0"/>
              <a:t>_____________ _____________________ </a:t>
            </a:r>
            <a:r>
              <a:rPr lang="en-US" sz="4800" dirty="0"/>
              <a:t>was all that mattered to her.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48811" y="3918226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    was no </a:t>
            </a:r>
            <a:r>
              <a:rPr lang="en-GB" sz="4800" b="1" dirty="0" err="1" smtClean="0">
                <a:solidFill>
                  <a:srgbClr val="FF0000"/>
                </a:solidFill>
              </a:rPr>
              <a:t>consolacion</a:t>
            </a:r>
            <a:r>
              <a:rPr lang="en-GB" sz="4800" b="1" dirty="0" smtClean="0">
                <a:solidFill>
                  <a:srgbClr val="FF0000"/>
                </a:solidFill>
              </a:rPr>
              <a:t> as winning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THREE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5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9060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Coming second didn't make her feel any better because she only wanted to win.</a:t>
            </a:r>
            <a:endParaRPr lang="es-ES" sz="4800" dirty="0"/>
          </a:p>
          <a:p>
            <a:r>
              <a:rPr lang="en-US" sz="4800" b="1" dirty="0"/>
              <a:t>consolation</a:t>
            </a:r>
            <a:endParaRPr lang="es-ES" sz="4800" dirty="0"/>
          </a:p>
          <a:p>
            <a:r>
              <a:rPr lang="en-US" sz="4800" dirty="0"/>
              <a:t>Coming second </a:t>
            </a:r>
            <a:r>
              <a:rPr lang="en-US" sz="4800" dirty="0" smtClean="0"/>
              <a:t>_________ _____________________ </a:t>
            </a:r>
            <a:r>
              <a:rPr lang="en-US" sz="4800" dirty="0"/>
              <a:t>was all that mattered to her.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48811" y="3918226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    was no </a:t>
            </a:r>
            <a:r>
              <a:rPr lang="en-GB" sz="4800" b="1" dirty="0" err="1" smtClean="0">
                <a:solidFill>
                  <a:srgbClr val="FF0000"/>
                </a:solidFill>
              </a:rPr>
              <a:t>consolacion</a:t>
            </a:r>
            <a:r>
              <a:rPr lang="en-GB" sz="4800" b="1" dirty="0" smtClean="0">
                <a:solidFill>
                  <a:srgbClr val="FF0000"/>
                </a:solidFill>
              </a:rPr>
              <a:t> as winning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FOUR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1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49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Diane finds that creating things stops her from thinking about her work.</a:t>
            </a:r>
            <a:endParaRPr lang="es-ES" sz="4800" dirty="0"/>
          </a:p>
          <a:p>
            <a:r>
              <a:rPr lang="en-US" sz="4800" b="1" dirty="0"/>
              <a:t>mind</a:t>
            </a:r>
            <a:endParaRPr lang="es-ES" sz="4800" dirty="0"/>
          </a:p>
          <a:p>
            <a:r>
              <a:rPr lang="en-US" sz="4800" dirty="0"/>
              <a:t>Diane finds that being </a:t>
            </a:r>
            <a:r>
              <a:rPr lang="en-US" sz="4800" dirty="0" smtClean="0"/>
              <a:t>______  __________________her </a:t>
            </a:r>
            <a:r>
              <a:rPr lang="en-US" sz="4800" dirty="0"/>
              <a:t>work.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48811" y="3918226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           creative keeps her mind off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FOUR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2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305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250825" y="981075"/>
            <a:ext cx="403225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Sent. Trans ‘ONE’</a:t>
            </a:r>
            <a:endParaRPr lang="en-GB" sz="36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  <a:cs typeface="Aharoni" pitchFamily="2" charset="-79"/>
            </a:endParaRPr>
          </a:p>
          <a:p>
            <a:pPr>
              <a:defRPr/>
            </a:pPr>
            <a:endParaRPr lang="en-GB" sz="3200" b="1" dirty="0">
              <a:solidFill>
                <a:srgbClr val="FFFF00"/>
              </a:solidFill>
              <a:latin typeface="Agency FB" pitchFamily="34" charset="0"/>
              <a:cs typeface="Aharoni" pitchFamily="2" charset="-79"/>
            </a:endParaRPr>
          </a:p>
          <a:p>
            <a:pPr>
              <a:defRPr/>
            </a:pPr>
            <a:r>
              <a:rPr lang="en-GB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        </a:t>
            </a:r>
            <a:r>
              <a:rPr lang="en-GB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Sent</a:t>
            </a:r>
            <a:r>
              <a:rPr lang="en-GB" sz="3200" b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. Trans</a:t>
            </a:r>
            <a:r>
              <a:rPr lang="en-GB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 ‘TWO’ </a:t>
            </a:r>
            <a:endParaRPr lang="en-GB" sz="36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  <a:cs typeface="Aharoni" pitchFamily="2" charset="-79"/>
            </a:endParaRPr>
          </a:p>
          <a:p>
            <a:pPr algn="ctr">
              <a:defRPr/>
            </a:pPr>
            <a:endParaRPr lang="en-GB" sz="3600" b="1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  <a:cs typeface="Aharoni" pitchFamily="2" charset="-79"/>
            </a:endParaRPr>
          </a:p>
          <a:p>
            <a:pPr algn="ctr">
              <a:defRPr/>
            </a:pPr>
            <a:r>
              <a:rPr lang="en-GB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  Sent</a:t>
            </a:r>
            <a:r>
              <a:rPr lang="en-GB" sz="3600" b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. Trans </a:t>
            </a:r>
            <a:r>
              <a:rPr lang="en-GB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‘THREE’ </a:t>
            </a:r>
            <a:endParaRPr lang="en-GB" sz="36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  <a:cs typeface="Aharoni" pitchFamily="2" charset="-79"/>
            </a:endParaRPr>
          </a:p>
          <a:p>
            <a:pPr algn="ctr">
              <a:defRPr/>
            </a:pPr>
            <a:endParaRPr lang="en-GB" sz="3600" b="1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  <a:cs typeface="Aharoni" pitchFamily="2" charset="-79"/>
            </a:endParaRPr>
          </a:p>
          <a:p>
            <a:pPr algn="ctr">
              <a:defRPr/>
            </a:pPr>
            <a:r>
              <a:rPr lang="en-GB" sz="3600" b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Sent. Trans </a:t>
            </a:r>
            <a:r>
              <a:rPr lang="en-GB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‘FOUR’</a:t>
            </a:r>
          </a:p>
          <a:p>
            <a:pPr algn="ctr">
              <a:defRPr/>
            </a:pPr>
            <a:endParaRPr lang="en-GB" sz="3600" b="1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  <a:cs typeface="Aharoni" pitchFamily="2" charset="-79"/>
            </a:endParaRPr>
          </a:p>
          <a:p>
            <a:pPr algn="ctr">
              <a:defRPr/>
            </a:pPr>
            <a:r>
              <a:rPr lang="en-GB" sz="3600" b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Sent. Trans </a:t>
            </a:r>
            <a:r>
              <a:rPr lang="en-GB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‘FIVE’</a:t>
            </a:r>
            <a:endParaRPr lang="en-GB" sz="36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147460" name="Text Box 4"/>
          <p:cNvSpPr txBox="1">
            <a:spLocks noChangeArrowheads="1"/>
          </p:cNvSpPr>
          <p:nvPr/>
        </p:nvSpPr>
        <p:spPr bwMode="auto">
          <a:xfrm>
            <a:off x="4644008" y="1051060"/>
            <a:ext cx="4176266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Sent. Trans </a:t>
            </a:r>
            <a:r>
              <a:rPr lang="en-GB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‘SIX’</a:t>
            </a:r>
            <a:endParaRPr lang="en-GB" sz="36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  <a:cs typeface="Aharoni" pitchFamily="2" charset="-79"/>
            </a:endParaRPr>
          </a:p>
          <a:p>
            <a:pPr lvl="0"/>
            <a:r>
              <a:rPr lang="es-ES" sz="3200" b="1" dirty="0">
                <a:solidFill>
                  <a:prstClr val="white"/>
                </a:solidFill>
                <a:latin typeface="Agency FB" pitchFamily="34" charset="0"/>
                <a:hlinkClick r:id="rId3" action="ppaction://hlinksldjump"/>
              </a:rPr>
              <a:t>100</a:t>
            </a:r>
            <a:r>
              <a:rPr lang="es-ES" sz="3200" b="1" dirty="0">
                <a:solidFill>
                  <a:prstClr val="white"/>
                </a:solidFill>
                <a:latin typeface="Agency FB" pitchFamily="34" charset="0"/>
              </a:rPr>
              <a:t>   </a:t>
            </a:r>
            <a:r>
              <a:rPr lang="es-ES" sz="3200" b="1" dirty="0">
                <a:solidFill>
                  <a:prstClr val="white"/>
                </a:solidFill>
                <a:latin typeface="Agency FB" pitchFamily="34" charset="0"/>
                <a:hlinkClick r:id="rId4" action="ppaction://hlinksldjump"/>
              </a:rPr>
              <a:t>200</a:t>
            </a:r>
            <a:r>
              <a:rPr lang="es-ES" sz="3200" b="1" dirty="0">
                <a:solidFill>
                  <a:prstClr val="white"/>
                </a:solidFill>
                <a:latin typeface="Agency FB" pitchFamily="34" charset="0"/>
              </a:rPr>
              <a:t>   </a:t>
            </a:r>
            <a:r>
              <a:rPr lang="es-ES" sz="3200" b="1" dirty="0">
                <a:solidFill>
                  <a:prstClr val="white"/>
                </a:solidFill>
                <a:latin typeface="Agency FB" pitchFamily="34" charset="0"/>
                <a:hlinkClick r:id="rId5" action="ppaction://hlinksldjump"/>
              </a:rPr>
              <a:t>300</a:t>
            </a:r>
            <a:r>
              <a:rPr lang="es-ES" sz="3200" b="1" dirty="0">
                <a:solidFill>
                  <a:prstClr val="white"/>
                </a:solidFill>
                <a:latin typeface="Agency FB" pitchFamily="34" charset="0"/>
              </a:rPr>
              <a:t>   </a:t>
            </a:r>
            <a:r>
              <a:rPr lang="es-ES" sz="3200" b="1" dirty="0">
                <a:solidFill>
                  <a:prstClr val="white"/>
                </a:solidFill>
                <a:latin typeface="Agency FB" pitchFamily="34" charset="0"/>
                <a:hlinkClick r:id="rId6" action="ppaction://hlinksldjump"/>
              </a:rPr>
              <a:t>400</a:t>
            </a:r>
            <a:r>
              <a:rPr lang="es-ES" sz="3200" b="1" dirty="0">
                <a:solidFill>
                  <a:prstClr val="white"/>
                </a:solidFill>
                <a:latin typeface="Agency FB" pitchFamily="34" charset="0"/>
              </a:rPr>
              <a:t>   </a:t>
            </a:r>
            <a:r>
              <a:rPr lang="es-ES" sz="3200" b="1" dirty="0">
                <a:solidFill>
                  <a:prstClr val="white"/>
                </a:solidFill>
                <a:latin typeface="Agency FB" pitchFamily="34" charset="0"/>
                <a:hlinkClick r:id="rId7" action="ppaction://hlinksldjump"/>
              </a:rPr>
              <a:t>500</a:t>
            </a:r>
            <a:endParaRPr lang="es-ES" sz="3200" b="1" dirty="0">
              <a:solidFill>
                <a:prstClr val="white"/>
              </a:solidFill>
              <a:latin typeface="Agency FB" pitchFamily="34" charset="0"/>
            </a:endParaRPr>
          </a:p>
          <a:p>
            <a:pPr algn="ctr">
              <a:defRPr/>
            </a:pPr>
            <a:r>
              <a:rPr lang="en-GB" sz="3600" b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Sent. </a:t>
            </a:r>
            <a:r>
              <a:rPr lang="en-GB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Trans ‘</a:t>
            </a:r>
            <a:r>
              <a:rPr lang="en-GB" sz="3600" b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SEVEN</a:t>
            </a:r>
            <a:r>
              <a:rPr lang="en-GB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’</a:t>
            </a:r>
            <a:endParaRPr lang="en-GB" sz="36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  <a:cs typeface="Aharoni" pitchFamily="2" charset="-79"/>
            </a:endParaRPr>
          </a:p>
          <a:p>
            <a:pPr lvl="0"/>
            <a:endParaRPr lang="en-GB" sz="3600" b="1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  <a:cs typeface="Aharoni" pitchFamily="2" charset="-79"/>
            </a:endParaRPr>
          </a:p>
          <a:p>
            <a:pPr lvl="0"/>
            <a:r>
              <a:rPr lang="en-GB" sz="3600" b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 </a:t>
            </a:r>
            <a:r>
              <a:rPr lang="en-GB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    Sent</a:t>
            </a:r>
            <a:r>
              <a:rPr lang="en-GB" sz="3600" b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. Trans </a:t>
            </a:r>
            <a:r>
              <a:rPr lang="en-GB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‘EIGHT’</a:t>
            </a:r>
            <a:endParaRPr lang="en-GB" sz="36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  <a:cs typeface="Aharoni" pitchFamily="2" charset="-79"/>
            </a:endParaRPr>
          </a:p>
          <a:p>
            <a:pPr algn="ctr">
              <a:defRPr/>
            </a:pPr>
            <a:endParaRPr lang="en-GB" sz="3600" b="1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  <a:cs typeface="Aharoni" pitchFamily="2" charset="-79"/>
            </a:endParaRPr>
          </a:p>
          <a:p>
            <a:pPr algn="ctr">
              <a:defRPr/>
            </a:pPr>
            <a:r>
              <a:rPr lang="en-GB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 </a:t>
            </a:r>
            <a:r>
              <a:rPr lang="en-GB" sz="3600" b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Sent. </a:t>
            </a:r>
            <a:r>
              <a:rPr lang="en-GB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Trans ‘</a:t>
            </a:r>
            <a:r>
              <a:rPr lang="en-GB" sz="3600" b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NINE</a:t>
            </a:r>
            <a:r>
              <a:rPr lang="en-GB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’ </a:t>
            </a:r>
            <a:endParaRPr lang="en-GB" sz="36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  <a:cs typeface="Aharoni" pitchFamily="2" charset="-79"/>
            </a:endParaRPr>
          </a:p>
          <a:p>
            <a:pPr lvl="0" algn="ctr">
              <a:defRPr/>
            </a:pPr>
            <a:endParaRPr lang="en-GB" sz="3600" b="1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  <a:cs typeface="Aharoni" pitchFamily="2" charset="-79"/>
            </a:endParaRPr>
          </a:p>
          <a:p>
            <a:pPr lvl="0" algn="ctr">
              <a:defRPr/>
            </a:pPr>
            <a:r>
              <a:rPr lang="en-GB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 </a:t>
            </a:r>
            <a:r>
              <a:rPr lang="en-GB" sz="3600" b="1" dirty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Sent. Trans </a:t>
            </a:r>
            <a:r>
              <a:rPr lang="en-GB" sz="36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gency FB" pitchFamily="34" charset="0"/>
                <a:cs typeface="Aharoni" pitchFamily="2" charset="-79"/>
              </a:rPr>
              <a:t>‘TEN’</a:t>
            </a:r>
            <a:r>
              <a:rPr lang="es-ES" sz="3200" b="1" dirty="0" smtClean="0">
                <a:solidFill>
                  <a:prstClr val="white"/>
                </a:solidFill>
                <a:latin typeface="Agency FB" pitchFamily="34" charset="0"/>
              </a:rPr>
              <a:t> </a:t>
            </a:r>
          </a:p>
          <a:p>
            <a:pPr lvl="0" algn="ctr">
              <a:defRPr/>
            </a:pPr>
            <a:endParaRPr lang="es-ES" sz="3200" b="1" dirty="0">
              <a:solidFill>
                <a:prstClr val="white"/>
              </a:solidFill>
              <a:latin typeface="Agency FB" pitchFamily="34" charset="0"/>
            </a:endParaRPr>
          </a:p>
          <a:p>
            <a:pPr algn="ctr">
              <a:defRPr/>
            </a:pPr>
            <a:endParaRPr lang="en-GB" sz="3600" b="1" dirty="0" smtClean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  <a:cs typeface="Aharoni" pitchFamily="2" charset="-79"/>
            </a:endParaRPr>
          </a:p>
          <a:p>
            <a:pPr algn="ctr">
              <a:defRPr/>
            </a:pPr>
            <a:endParaRPr lang="en-GB" sz="36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398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altLang="zh-CN" dirty="0" smtClean="0">
                <a:solidFill>
                  <a:schemeClr val="bg1">
                    <a:lumMod val="85000"/>
                    <a:lumOff val="15000"/>
                  </a:schemeClr>
                </a:solidFill>
                <a:ea typeface="SimSun" pitchFamily="2" charset="-122"/>
              </a:rPr>
              <a:t>CATEGORIES</a:t>
            </a:r>
            <a:endParaRPr altLang="zh-CN" dirty="0">
              <a:solidFill>
                <a:schemeClr val="bg1">
                  <a:lumMod val="85000"/>
                  <a:lumOff val="15000"/>
                </a:schemeClr>
              </a:solidFill>
              <a:ea typeface="SimSun" pitchFamily="2" charset="-122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40113" y="1552436"/>
            <a:ext cx="3967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Agency FB" pitchFamily="34" charset="0"/>
                <a:hlinkClick r:id="rId8" action="ppaction://hlinksldjump"/>
              </a:rPr>
              <a:t>100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9" action="ppaction://hlinksldjump"/>
              </a:rPr>
              <a:t>200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10" action="ppaction://hlinksldjump"/>
              </a:rPr>
              <a:t>300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11" action="ppaction://hlinksldjump"/>
              </a:rPr>
              <a:t>400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12" action="ppaction://hlinksldjump"/>
              </a:rPr>
              <a:t>500</a:t>
            </a:r>
            <a:endParaRPr lang="es-ES" sz="3200" b="1" dirty="0">
              <a:latin typeface="Agency FB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68848" y="2636912"/>
            <a:ext cx="3967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Agency FB" pitchFamily="34" charset="0"/>
                <a:hlinkClick r:id="rId13" action="ppaction://hlinksldjump"/>
              </a:rPr>
              <a:t>100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14" action="ppaction://hlinksldjump"/>
              </a:rPr>
              <a:t>200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15" action="ppaction://hlinksldjump"/>
              </a:rPr>
              <a:t>300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16" action="ppaction://hlinksldjump"/>
              </a:rPr>
              <a:t>400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17" action="ppaction://hlinksldjump"/>
              </a:rPr>
              <a:t>500</a:t>
            </a:r>
            <a:endParaRPr lang="es-ES" sz="3200" b="1" dirty="0">
              <a:latin typeface="Agency FB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5536" y="3636312"/>
            <a:ext cx="3967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Agency FB" pitchFamily="34" charset="0"/>
              </a:rPr>
              <a:t>100   200   300   400   500</a:t>
            </a:r>
            <a:endParaRPr lang="es-ES" sz="3200" b="1" dirty="0">
              <a:latin typeface="Agency FB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4725144"/>
            <a:ext cx="3967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Agency FB" pitchFamily="34" charset="0"/>
                <a:hlinkClick r:id="rId18" action="ppaction://hlinksldjump"/>
              </a:rPr>
              <a:t>100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19" action="ppaction://hlinksldjump"/>
              </a:rPr>
              <a:t>200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20" action="ppaction://hlinksldjump"/>
              </a:rPr>
              <a:t>300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21" action="ppaction://hlinksldjump"/>
              </a:rPr>
              <a:t>400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22" action="ppaction://hlinksldjump"/>
              </a:rPr>
              <a:t>500</a:t>
            </a:r>
            <a:endParaRPr lang="es-ES" sz="3200" b="1" dirty="0">
              <a:latin typeface="Agency FB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95536" y="3636313"/>
            <a:ext cx="3967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Agency FB" pitchFamily="34" charset="0"/>
                <a:hlinkClick r:id="rId23" action="ppaction://hlinksldjump"/>
              </a:rPr>
              <a:t>100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24" action="ppaction://hlinksldjump"/>
              </a:rPr>
              <a:t>200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25" action="ppaction://hlinksldjump"/>
              </a:rPr>
              <a:t>300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26" action="ppaction://hlinksldjump"/>
              </a:rPr>
              <a:t>400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27" action="ppaction://hlinksldjump"/>
              </a:rPr>
              <a:t>500</a:t>
            </a:r>
            <a:endParaRPr lang="es-ES" sz="3200" b="1" dirty="0">
              <a:latin typeface="Agency FB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88223" y="5796553"/>
            <a:ext cx="3967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Agency FB" pitchFamily="34" charset="0"/>
                <a:hlinkClick r:id="rId28" action="ppaction://hlinksldjump"/>
              </a:rPr>
              <a:t>100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29" action="ppaction://hlinksldjump"/>
              </a:rPr>
              <a:t>200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30" action="ppaction://hlinksldjump"/>
              </a:rPr>
              <a:t>300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31" action="ppaction://hlinksldjump"/>
              </a:rPr>
              <a:t>400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32" action="ppaction://hlinksldjump"/>
              </a:rPr>
              <a:t>500</a:t>
            </a:r>
            <a:endParaRPr lang="es-ES" sz="3200" b="1" dirty="0">
              <a:latin typeface="Agency FB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748264" y="2731552"/>
            <a:ext cx="39677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 smtClean="0">
                <a:latin typeface="Agency FB" pitchFamily="34" charset="0"/>
                <a:hlinkClick r:id="rId33" action="ppaction://hlinksldjump"/>
              </a:rPr>
              <a:t>100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34" action="ppaction://hlinksldjump"/>
              </a:rPr>
              <a:t>200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35" action="ppaction://hlinksldjump"/>
              </a:rPr>
              <a:t>300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36" action="ppaction://hlinksldjump"/>
              </a:rPr>
              <a:t>400</a:t>
            </a:r>
            <a:r>
              <a:rPr lang="es-ES" sz="3200" b="1" dirty="0" smtClean="0">
                <a:latin typeface="Agency FB" pitchFamily="34" charset="0"/>
              </a:rPr>
              <a:t>   </a:t>
            </a:r>
            <a:r>
              <a:rPr lang="es-ES" sz="3200" b="1" dirty="0" smtClean="0">
                <a:latin typeface="Agency FB" pitchFamily="34" charset="0"/>
                <a:hlinkClick r:id="rId37" action="ppaction://hlinksldjump"/>
              </a:rPr>
              <a:t>500</a:t>
            </a:r>
            <a:endParaRPr lang="es-ES" sz="3200" b="1" dirty="0">
              <a:latin typeface="Agency FB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748264" y="3733292"/>
            <a:ext cx="39677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>
                <a:latin typeface="Agency FB" pitchFamily="34" charset="0"/>
                <a:hlinkClick r:id="rId38" action="ppaction://hlinksldjump"/>
              </a:rPr>
              <a:t>100</a:t>
            </a:r>
            <a:r>
              <a:rPr lang="es-ES" sz="3200" b="1" dirty="0">
                <a:latin typeface="Agency FB" pitchFamily="34" charset="0"/>
              </a:rPr>
              <a:t>   </a:t>
            </a:r>
            <a:r>
              <a:rPr lang="es-ES" sz="3200" b="1" dirty="0">
                <a:latin typeface="Agency FB" pitchFamily="34" charset="0"/>
                <a:hlinkClick r:id="rId39" action="ppaction://hlinksldjump"/>
              </a:rPr>
              <a:t>200</a:t>
            </a:r>
            <a:r>
              <a:rPr lang="es-ES" sz="3200" b="1" dirty="0">
                <a:latin typeface="Agency FB" pitchFamily="34" charset="0"/>
              </a:rPr>
              <a:t>   </a:t>
            </a:r>
            <a:r>
              <a:rPr lang="es-ES" sz="3200" b="1" dirty="0">
                <a:latin typeface="Agency FB" pitchFamily="34" charset="0"/>
                <a:hlinkClick r:id="rId40" action="ppaction://hlinksldjump"/>
              </a:rPr>
              <a:t>300</a:t>
            </a:r>
            <a:r>
              <a:rPr lang="es-ES" sz="3200" b="1" dirty="0">
                <a:latin typeface="Agency FB" pitchFamily="34" charset="0"/>
              </a:rPr>
              <a:t>   </a:t>
            </a:r>
            <a:r>
              <a:rPr lang="es-ES" sz="3200" b="1" dirty="0">
                <a:latin typeface="Agency FB" pitchFamily="34" charset="0"/>
                <a:hlinkClick r:id="rId41" action="ppaction://hlinksldjump"/>
              </a:rPr>
              <a:t>400</a:t>
            </a:r>
            <a:r>
              <a:rPr lang="es-ES" sz="3200" b="1" dirty="0">
                <a:latin typeface="Agency FB" pitchFamily="34" charset="0"/>
              </a:rPr>
              <a:t>   </a:t>
            </a:r>
            <a:r>
              <a:rPr lang="es-ES" sz="3200" b="1" dirty="0">
                <a:latin typeface="Agency FB" pitchFamily="34" charset="0"/>
                <a:hlinkClick r:id="rId42" action="ppaction://hlinksldjump"/>
              </a:rPr>
              <a:t>500</a:t>
            </a:r>
            <a:endParaRPr lang="es-ES" sz="3200" b="1" dirty="0">
              <a:latin typeface="Agency FB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702332" y="4754533"/>
            <a:ext cx="39677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>
                <a:latin typeface="Agency FB" pitchFamily="34" charset="0"/>
                <a:hlinkClick r:id="rId43" action="ppaction://hlinksldjump"/>
              </a:rPr>
              <a:t>100</a:t>
            </a:r>
            <a:r>
              <a:rPr lang="es-ES" sz="3200" b="1" dirty="0">
                <a:latin typeface="Agency FB" pitchFamily="34" charset="0"/>
              </a:rPr>
              <a:t>   </a:t>
            </a:r>
            <a:r>
              <a:rPr lang="es-ES" sz="3200" b="1" dirty="0">
                <a:latin typeface="Agency FB" pitchFamily="34" charset="0"/>
                <a:hlinkClick r:id="rId44" action="ppaction://hlinksldjump"/>
              </a:rPr>
              <a:t>200</a:t>
            </a:r>
            <a:r>
              <a:rPr lang="es-ES" sz="3200" b="1" dirty="0">
                <a:latin typeface="Agency FB" pitchFamily="34" charset="0"/>
              </a:rPr>
              <a:t>   </a:t>
            </a:r>
            <a:r>
              <a:rPr lang="es-ES" sz="3200" b="1" dirty="0">
                <a:latin typeface="Agency FB" pitchFamily="34" charset="0"/>
                <a:hlinkClick r:id="rId45" action="ppaction://hlinksldjump"/>
              </a:rPr>
              <a:t>300</a:t>
            </a:r>
            <a:r>
              <a:rPr lang="es-ES" sz="3200" b="1" dirty="0">
                <a:latin typeface="Agency FB" pitchFamily="34" charset="0"/>
              </a:rPr>
              <a:t>   </a:t>
            </a:r>
            <a:r>
              <a:rPr lang="es-ES" sz="3200" b="1" dirty="0">
                <a:latin typeface="Agency FB" pitchFamily="34" charset="0"/>
                <a:hlinkClick r:id="rId46" action="ppaction://hlinksldjump"/>
              </a:rPr>
              <a:t>400</a:t>
            </a:r>
            <a:r>
              <a:rPr lang="es-ES" sz="3200" b="1" dirty="0">
                <a:latin typeface="Agency FB" pitchFamily="34" charset="0"/>
              </a:rPr>
              <a:t>   </a:t>
            </a:r>
            <a:r>
              <a:rPr lang="es-ES" sz="3200" b="1" dirty="0">
                <a:latin typeface="Agency FB" pitchFamily="34" charset="0"/>
                <a:hlinkClick r:id="rId47" action="ppaction://hlinksldjump"/>
              </a:rPr>
              <a:t>500</a:t>
            </a:r>
            <a:endParaRPr lang="es-ES" sz="3200" dirty="0"/>
          </a:p>
        </p:txBody>
      </p:sp>
      <p:sp>
        <p:nvSpPr>
          <p:cNvPr id="13" name="12 Rectángulo"/>
          <p:cNvSpPr/>
          <p:nvPr/>
        </p:nvSpPr>
        <p:spPr>
          <a:xfrm>
            <a:off x="4748264" y="5830935"/>
            <a:ext cx="39677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>
                <a:latin typeface="Agency FB" pitchFamily="34" charset="0"/>
                <a:hlinkClick r:id="rId48" action="ppaction://hlinksldjump"/>
              </a:rPr>
              <a:t>100</a:t>
            </a:r>
            <a:r>
              <a:rPr lang="es-ES" sz="3200" b="1" dirty="0">
                <a:latin typeface="Agency FB" pitchFamily="34" charset="0"/>
              </a:rPr>
              <a:t>   </a:t>
            </a:r>
            <a:r>
              <a:rPr lang="es-ES" sz="3200" b="1" dirty="0">
                <a:latin typeface="Agency FB" pitchFamily="34" charset="0"/>
                <a:hlinkClick r:id="rId49" action="ppaction://hlinksldjump"/>
              </a:rPr>
              <a:t>200</a:t>
            </a:r>
            <a:r>
              <a:rPr lang="es-ES" sz="3200" b="1" dirty="0">
                <a:latin typeface="Agency FB" pitchFamily="34" charset="0"/>
              </a:rPr>
              <a:t>   </a:t>
            </a:r>
            <a:r>
              <a:rPr lang="es-ES" sz="3200" b="1" dirty="0">
                <a:latin typeface="Agency FB" pitchFamily="34" charset="0"/>
                <a:hlinkClick r:id="rId50" action="ppaction://hlinksldjump"/>
              </a:rPr>
              <a:t>300</a:t>
            </a:r>
            <a:r>
              <a:rPr lang="es-ES" sz="3200" b="1" dirty="0">
                <a:latin typeface="Agency FB" pitchFamily="34" charset="0"/>
              </a:rPr>
              <a:t>   </a:t>
            </a:r>
            <a:r>
              <a:rPr lang="es-ES" sz="3200" b="1" dirty="0">
                <a:latin typeface="Agency FB" pitchFamily="34" charset="0"/>
                <a:hlinkClick r:id="rId50" action="ppaction://hlinksldjump"/>
              </a:rPr>
              <a:t>400</a:t>
            </a:r>
            <a:r>
              <a:rPr lang="es-ES" sz="3200" b="1" dirty="0">
                <a:latin typeface="Agency FB" pitchFamily="34" charset="0"/>
              </a:rPr>
              <a:t>   </a:t>
            </a:r>
            <a:r>
              <a:rPr lang="es-ES" sz="3200" b="1" dirty="0">
                <a:latin typeface="Agency FB" pitchFamily="34" charset="0"/>
                <a:hlinkClick r:id="rId51" action="ppaction://hlinksldjump"/>
              </a:rPr>
              <a:t>500</a:t>
            </a:r>
            <a:endParaRPr lang="es-E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 smtClean="0"/>
              <a:t>I tried </a:t>
            </a:r>
            <a:r>
              <a:rPr lang="en-US" sz="4800" dirty="0"/>
              <a:t>not to get involved in that situation.</a:t>
            </a:r>
            <a:endParaRPr lang="es-ES" sz="4800" dirty="0"/>
          </a:p>
          <a:p>
            <a:r>
              <a:rPr lang="en-US" sz="4800" b="1" dirty="0"/>
              <a:t>mixed</a:t>
            </a:r>
            <a:endParaRPr lang="es-ES" sz="4800" dirty="0"/>
          </a:p>
          <a:p>
            <a:r>
              <a:rPr lang="en-US" sz="4800" dirty="0"/>
              <a:t>I tried to </a:t>
            </a:r>
            <a:r>
              <a:rPr lang="en-US" sz="4800" dirty="0" smtClean="0"/>
              <a:t>avoid ___________ _____</a:t>
            </a:r>
            <a:r>
              <a:rPr lang="en-US" sz="4800" dirty="0"/>
              <a:t> that situation.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07504" y="314096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getting mixed     up in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FOUR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3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244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After announcing his resignation, he said that he had done nothing improper.</a:t>
            </a:r>
            <a:endParaRPr lang="es-ES" sz="4800" dirty="0"/>
          </a:p>
          <a:p>
            <a:r>
              <a:rPr lang="en-US" sz="4800" b="1" dirty="0"/>
              <a:t>deny</a:t>
            </a:r>
            <a:endParaRPr lang="es-ES" sz="4800" dirty="0"/>
          </a:p>
          <a:p>
            <a:r>
              <a:rPr lang="en-US" sz="4800" dirty="0"/>
              <a:t>After announcing his resignation, he went </a:t>
            </a:r>
            <a:r>
              <a:rPr lang="en-US" sz="4800" dirty="0" smtClean="0"/>
              <a:t>________________  ________ improper</a:t>
            </a:r>
            <a:r>
              <a:rPr lang="en-US" sz="4800" dirty="0"/>
              <a:t>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7852" y="458112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on to deny doing anything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FOUR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4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820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 </a:t>
            </a:r>
            <a:r>
              <a:rPr lang="en-US" sz="4800" dirty="0" smtClean="0"/>
              <a:t>I had</a:t>
            </a:r>
            <a:r>
              <a:rPr lang="en-US" sz="4800" dirty="0"/>
              <a:t> to go to an expert and ask her to advise me.</a:t>
            </a:r>
            <a:endParaRPr lang="es-ES" sz="4800" dirty="0"/>
          </a:p>
          <a:p>
            <a:r>
              <a:rPr lang="en-US" sz="4800" b="1" dirty="0"/>
              <a:t>seek</a:t>
            </a:r>
            <a:endParaRPr lang="es-ES" sz="4800" dirty="0"/>
          </a:p>
          <a:p>
            <a:r>
              <a:rPr lang="en-US" sz="4800" dirty="0"/>
              <a:t>I was forced </a:t>
            </a:r>
            <a:r>
              <a:rPr lang="en-US" sz="4800" dirty="0" smtClean="0"/>
              <a:t>_______________ _____ expert</a:t>
            </a:r>
            <a:r>
              <a:rPr lang="en-US" sz="4800" dirty="0"/>
              <a:t>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7852" y="314096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</a:t>
            </a:r>
            <a:r>
              <a:rPr lang="en-GB" sz="4800" b="1" dirty="0">
                <a:solidFill>
                  <a:srgbClr val="FF0000"/>
                </a:solidFill>
              </a:rPr>
              <a:t> </a:t>
            </a:r>
            <a:r>
              <a:rPr lang="en-GB" sz="4800" b="1" dirty="0" smtClean="0">
                <a:solidFill>
                  <a:srgbClr val="FF0000"/>
                </a:solidFill>
              </a:rPr>
              <a:t>      to seek the advice of an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FOUR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5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4154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 smtClean="0"/>
              <a:t>I'm </a:t>
            </a:r>
            <a:r>
              <a:rPr lang="en-US" sz="4800" dirty="0"/>
              <a:t>doubtful that this plan is very realistic.</a:t>
            </a:r>
            <a:endParaRPr lang="es-ES" sz="4800" dirty="0"/>
          </a:p>
          <a:p>
            <a:r>
              <a:rPr lang="en-US" sz="4800" b="1" dirty="0"/>
              <a:t>reservations</a:t>
            </a:r>
            <a:endParaRPr lang="es-ES" sz="4800" dirty="0"/>
          </a:p>
          <a:p>
            <a:r>
              <a:rPr lang="en-US" sz="4800" dirty="0"/>
              <a:t>I </a:t>
            </a:r>
            <a:r>
              <a:rPr lang="en-US" sz="4800" dirty="0" smtClean="0"/>
              <a:t>______________________________ realistic this </a:t>
            </a:r>
            <a:r>
              <a:rPr lang="en-US" sz="4800" dirty="0"/>
              <a:t>plan is.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7852" y="314096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have my reservations about how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FIVE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1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299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Francis </a:t>
            </a:r>
            <a:r>
              <a:rPr lang="en-US" sz="4800" dirty="0" smtClean="0"/>
              <a:t>chose computing</a:t>
            </a:r>
            <a:r>
              <a:rPr lang="en-US" sz="4800" dirty="0"/>
              <a:t> </a:t>
            </a:r>
            <a:r>
              <a:rPr lang="en-US" sz="4800" dirty="0" smtClean="0"/>
              <a:t>rather</a:t>
            </a:r>
            <a:r>
              <a:rPr lang="en-US" sz="4800" dirty="0"/>
              <a:t> than marketing for his next course.</a:t>
            </a:r>
            <a:endParaRPr lang="es-ES" sz="4800" dirty="0"/>
          </a:p>
          <a:p>
            <a:r>
              <a:rPr lang="en-US" sz="4800" b="1" dirty="0"/>
              <a:t>preference</a:t>
            </a:r>
            <a:endParaRPr lang="es-ES" sz="4800" dirty="0"/>
          </a:p>
          <a:p>
            <a:r>
              <a:rPr lang="en-US" sz="4800" dirty="0"/>
              <a:t>Francis </a:t>
            </a:r>
            <a:r>
              <a:rPr lang="en-US" sz="4800" dirty="0" smtClean="0"/>
              <a:t>opted _____________ _____________ </a:t>
            </a:r>
            <a:r>
              <a:rPr lang="en-US" sz="4800" dirty="0"/>
              <a:t>marketing for his next course.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7852" y="383501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for computing in preference to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FIVE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2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2903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Without your assistance, I could never have done this job so well.</a:t>
            </a:r>
            <a:endParaRPr lang="es-ES" sz="4800" dirty="0"/>
          </a:p>
          <a:p>
            <a:r>
              <a:rPr lang="en-US" sz="4800" b="1" dirty="0"/>
              <a:t>assisted</a:t>
            </a:r>
            <a:endParaRPr lang="es-ES" sz="4800" dirty="0"/>
          </a:p>
          <a:p>
            <a:r>
              <a:rPr lang="en-US" sz="4800" dirty="0"/>
              <a:t>Had </a:t>
            </a:r>
            <a:r>
              <a:rPr lang="en-US" sz="4800" dirty="0" smtClean="0"/>
              <a:t>___________________ ____,</a:t>
            </a:r>
            <a:r>
              <a:rPr lang="en-US" sz="4800" dirty="0"/>
              <a:t> I could never have done this job so well.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47852" y="314096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I not been assisted by        you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FIVE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3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723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He denied the accusation unconvincingly, which made me think he was guilty.</a:t>
            </a:r>
            <a:endParaRPr lang="es-ES" sz="4800" dirty="0"/>
          </a:p>
          <a:p>
            <a:r>
              <a:rPr lang="en-US" sz="4800" b="1" dirty="0"/>
              <a:t>led</a:t>
            </a:r>
            <a:endParaRPr lang="es-ES" sz="4800" dirty="0"/>
          </a:p>
          <a:p>
            <a:r>
              <a:rPr lang="en-US" sz="4800" dirty="0"/>
              <a:t>His </a:t>
            </a:r>
            <a:r>
              <a:rPr lang="en-US" sz="4800" dirty="0" smtClean="0"/>
              <a:t>_____________________ ______</a:t>
            </a:r>
            <a:r>
              <a:rPr lang="en-US" sz="4800" dirty="0"/>
              <a:t> believe that he was guilty.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833" y="3789040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unconvincing denial led me  to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FIVE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4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7520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There came a time when I completely ran out of patience.</a:t>
            </a:r>
            <a:endParaRPr lang="es-ES" sz="4800" dirty="0"/>
          </a:p>
          <a:p>
            <a:r>
              <a:rPr lang="en-US" sz="4800" b="1" dirty="0"/>
              <a:t>stage</a:t>
            </a:r>
            <a:endParaRPr lang="es-ES" sz="4800" dirty="0"/>
          </a:p>
          <a:p>
            <a:r>
              <a:rPr lang="en-US" sz="4800" dirty="0"/>
              <a:t>I </a:t>
            </a:r>
            <a:r>
              <a:rPr lang="en-US" sz="4800" dirty="0" smtClean="0"/>
              <a:t>___________________________ </a:t>
            </a:r>
            <a:r>
              <a:rPr lang="en-US" sz="4800" dirty="0"/>
              <a:t>more </a:t>
            </a:r>
            <a:r>
              <a:rPr lang="en-US" sz="4800" dirty="0" smtClean="0"/>
              <a:t>patience left</a:t>
            </a:r>
            <a:r>
              <a:rPr lang="en-US" sz="4800" dirty="0"/>
              <a:t>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0" y="314096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reached the stage when I had no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FIVE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5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2111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Once I had made sure there was no reason to be afraid, I went ahead.</a:t>
            </a:r>
            <a:endParaRPr lang="es-ES" sz="4800" dirty="0"/>
          </a:p>
          <a:p>
            <a:r>
              <a:rPr lang="en-US" sz="4800" b="1" dirty="0"/>
              <a:t>fear</a:t>
            </a:r>
            <a:endParaRPr lang="es-ES" sz="4800" dirty="0"/>
          </a:p>
          <a:p>
            <a:r>
              <a:rPr lang="en-US" sz="4800" dirty="0"/>
              <a:t>Having satisfied </a:t>
            </a:r>
            <a:r>
              <a:rPr lang="en-US" sz="4800" dirty="0" smtClean="0"/>
              <a:t>____________ __________________,</a:t>
            </a:r>
            <a:r>
              <a:rPr lang="en-US" sz="4800" dirty="0"/>
              <a:t> I went ahead.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0" y="392579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    myself there was nothing to fear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SIX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1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267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It is likely that she will get very angry when she finds out.</a:t>
            </a:r>
            <a:endParaRPr lang="es-ES" sz="4800" dirty="0"/>
          </a:p>
          <a:p>
            <a:r>
              <a:rPr lang="en-US" sz="4800" b="1" dirty="0"/>
              <a:t>liable</a:t>
            </a:r>
            <a:endParaRPr lang="es-ES" sz="4800" dirty="0"/>
          </a:p>
          <a:p>
            <a:r>
              <a:rPr lang="en-US" sz="4800" dirty="0"/>
              <a:t>She </a:t>
            </a:r>
            <a:r>
              <a:rPr lang="en-US" sz="4800" dirty="0" smtClean="0"/>
              <a:t>________________</a:t>
            </a:r>
            <a:r>
              <a:rPr lang="en-US" sz="4800" dirty="0"/>
              <a:t> fit when </a:t>
            </a:r>
            <a:r>
              <a:rPr lang="en-US" sz="4800" dirty="0" smtClean="0"/>
              <a:t>she finds </a:t>
            </a:r>
            <a:r>
              <a:rPr lang="en-US" sz="4800" dirty="0"/>
              <a:t>out.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48811" y="3145285"/>
            <a:ext cx="9367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is liable to have a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SIX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2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351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 sz="4800" dirty="0"/>
              <a:t>Your attitude to life would be greatly improved by regular exercise.                          </a:t>
            </a:r>
            <a:r>
              <a:rPr lang="en-US" sz="4800" b="1" dirty="0"/>
              <a:t>wonders                                                                                                                         </a:t>
            </a:r>
            <a:r>
              <a:rPr lang="en-US" sz="4800" dirty="0"/>
              <a:t>Regular exercise </a:t>
            </a:r>
            <a:r>
              <a:rPr lang="en-US" sz="4800" dirty="0" smtClean="0"/>
              <a:t>would ____ _______________________ at </a:t>
            </a:r>
            <a:r>
              <a:rPr lang="en-US" sz="4800" dirty="0"/>
              <a:t>life.             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9432" y="3789040"/>
            <a:ext cx="879103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               work                                       wonders for how you look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ONE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1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Being inexperienced was a disadvantage to her when she applied for promotion.</a:t>
            </a:r>
            <a:endParaRPr lang="es-ES" sz="4800" dirty="0"/>
          </a:p>
          <a:p>
            <a:r>
              <a:rPr lang="en-US" sz="4800" b="1" dirty="0"/>
              <a:t>counted</a:t>
            </a:r>
            <a:endParaRPr lang="es-ES" sz="4800" dirty="0"/>
          </a:p>
          <a:p>
            <a:r>
              <a:rPr lang="en-US" sz="4800" dirty="0"/>
              <a:t>Her </a:t>
            </a:r>
            <a:r>
              <a:rPr lang="en-US" sz="4800" dirty="0" smtClean="0"/>
              <a:t>__________________ ___________</a:t>
            </a:r>
            <a:r>
              <a:rPr lang="en-US" sz="4800" dirty="0"/>
              <a:t> when she applied for promotion.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48811" y="3930115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inexperience counted against her 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SIX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3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4975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Large music companies are generally reluctant to try out unknown artists.                             </a:t>
            </a:r>
            <a:r>
              <a:rPr lang="en-US" sz="4800" b="1" i="1" dirty="0"/>
              <a:t>general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There </a:t>
            </a:r>
            <a:r>
              <a:rPr lang="en-US" sz="4800" dirty="0"/>
              <a:t>is </a:t>
            </a:r>
            <a:r>
              <a:rPr lang="en-US" sz="4800" dirty="0" smtClean="0"/>
              <a:t>a _______________ ________large music </a:t>
            </a:r>
            <a:r>
              <a:rPr lang="en-US" sz="4800" dirty="0"/>
              <a:t>companies to try out unknown artists.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48811" y="3930115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general reluctance among 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SIX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4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9763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The radio controller's immediate reaction was to sack the two offending DJs.                                  </a:t>
            </a:r>
            <a:r>
              <a:rPr lang="en-US" sz="4800" b="1" i="1" dirty="0"/>
              <a:t>sacking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The </a:t>
            </a:r>
            <a:r>
              <a:rPr lang="en-US" sz="4800" dirty="0"/>
              <a:t>radio controller </a:t>
            </a:r>
            <a:r>
              <a:rPr lang="en-US" sz="4800" dirty="0" smtClean="0"/>
              <a:t>__________ ___________________ the </a:t>
            </a:r>
            <a:r>
              <a:rPr lang="en-US" sz="4800" dirty="0"/>
              <a:t>two offending DJs.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48811" y="3930115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        reacted by immediately sacking 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SIX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5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066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Beethoven was probably the most innovative composer of the age.                                             </a:t>
            </a:r>
            <a:r>
              <a:rPr lang="en-US" sz="4800" b="1" i="1" dirty="0"/>
              <a:t>more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Beethoven </a:t>
            </a:r>
            <a:r>
              <a:rPr lang="en-US" sz="4800" dirty="0"/>
              <a:t>was probably responsible for </a:t>
            </a:r>
            <a:r>
              <a:rPr lang="en-US" sz="4800" dirty="0" smtClean="0"/>
              <a:t>____________ __________any </a:t>
            </a:r>
            <a:r>
              <a:rPr lang="en-US" sz="4800" dirty="0"/>
              <a:t>other composer of his age.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48811" y="4653136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 innovating    more than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SEVEN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1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17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It would be a good idea to give the candidates a compulsory personality test.                                 </a:t>
            </a:r>
            <a:r>
              <a:rPr lang="en-US" sz="4800" b="1" i="1" dirty="0"/>
              <a:t>take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It </a:t>
            </a:r>
            <a:r>
              <a:rPr lang="en-US" sz="4800" dirty="0"/>
              <a:t>would be a good idea if the candidates </a:t>
            </a:r>
            <a:r>
              <a:rPr lang="en-US" sz="4800" dirty="0" smtClean="0"/>
              <a:t>____________ personality </a:t>
            </a:r>
            <a:r>
              <a:rPr lang="en-US" sz="4800" dirty="0"/>
              <a:t>test.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48811" y="4653136"/>
            <a:ext cx="9367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had to take a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SEVEN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2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38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If you enjoyed his last novel, how about trying some of the earlier ones?                                           </a:t>
            </a:r>
            <a:r>
              <a:rPr lang="en-US" sz="4800" b="1" i="1" dirty="0"/>
              <a:t>like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If </a:t>
            </a:r>
            <a:r>
              <a:rPr lang="en-US" sz="4800" dirty="0"/>
              <a:t>you enjoyed his last novel, you </a:t>
            </a:r>
            <a:r>
              <a:rPr lang="en-US" sz="4800" dirty="0" smtClean="0"/>
              <a:t>_______________ </a:t>
            </a:r>
            <a:r>
              <a:rPr lang="en-US" sz="4800" dirty="0"/>
              <a:t>some of his </a:t>
            </a:r>
            <a:r>
              <a:rPr lang="en-US" sz="4800"/>
              <a:t>earlier </a:t>
            </a:r>
            <a:r>
              <a:rPr lang="en-US" sz="4800" smtClean="0"/>
              <a:t>ones.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4663" y="4632672"/>
            <a:ext cx="9367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>
                <a:solidFill>
                  <a:srgbClr val="FF0000"/>
                </a:solidFill>
              </a:rPr>
              <a:t>m</a:t>
            </a:r>
            <a:r>
              <a:rPr lang="en-GB" sz="4800" b="1" dirty="0" smtClean="0">
                <a:solidFill>
                  <a:srgbClr val="FF0000"/>
                </a:solidFill>
              </a:rPr>
              <a:t>ight like to try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SEVEN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3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707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It was a bad idea for him to lie to his parents like that.                                                             </a:t>
            </a:r>
            <a:r>
              <a:rPr lang="en-US" sz="4800" b="1" i="1" dirty="0" smtClean="0"/>
              <a:t>should</a:t>
            </a:r>
            <a:endParaRPr lang="en-US" sz="4800" dirty="0"/>
          </a:p>
          <a:p>
            <a:r>
              <a:rPr lang="en-US" sz="4800" dirty="0" smtClean="0"/>
              <a:t>He _______________________ than </a:t>
            </a:r>
            <a:r>
              <a:rPr lang="en-US" sz="4800" dirty="0"/>
              <a:t>to lie to his parents like that.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71600" y="3140968"/>
            <a:ext cx="9367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should have known better 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SEVEN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4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662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He continued to take the medicine even after the symptoms had disappeared.                                 </a:t>
            </a:r>
            <a:r>
              <a:rPr lang="en-US" sz="4800" b="1" i="1" dirty="0"/>
              <a:t>on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He _______________ the </a:t>
            </a:r>
            <a:r>
              <a:rPr lang="en-US" sz="4800" dirty="0"/>
              <a:t>medicine even after the symptoms had disappeared.</a:t>
            </a:r>
            <a:r>
              <a:rPr lang="en-US" sz="4800" dirty="0" smtClean="0"/>
              <a:t>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971600" y="3789040"/>
            <a:ext cx="9367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carried on taking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SEVEN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4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170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Unemployment has risen over the last 18 months and the government is under pressure.</a:t>
            </a:r>
            <a:br>
              <a:rPr lang="en-US" sz="4800" dirty="0"/>
            </a:br>
            <a:r>
              <a:rPr lang="en-US" sz="4800" b="1" i="1" dirty="0"/>
              <a:t>increase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The </a:t>
            </a:r>
            <a:r>
              <a:rPr lang="en-US" sz="4800" dirty="0"/>
              <a:t>government is under pressure due to _____________ </a:t>
            </a:r>
            <a:r>
              <a:rPr lang="en-US" sz="4800" dirty="0" smtClean="0"/>
              <a:t> _____________over </a:t>
            </a:r>
            <a:r>
              <a:rPr lang="en-US" sz="4800" dirty="0"/>
              <a:t>the last eighteen months.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-111552" y="4620037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    the increase in unemployment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SEVEN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5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0931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These areas of the brain are used in </a:t>
            </a:r>
            <a:r>
              <a:rPr lang="en-US" sz="4800" dirty="0" err="1"/>
              <a:t>recognising</a:t>
            </a:r>
            <a:r>
              <a:rPr lang="en-US" sz="4800" dirty="0"/>
              <a:t> facial expressions.                                       </a:t>
            </a:r>
            <a:r>
              <a:rPr lang="en-US" sz="4800" b="1" i="1" dirty="0"/>
              <a:t>allow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These </a:t>
            </a:r>
            <a:r>
              <a:rPr lang="en-US" sz="4800" dirty="0"/>
              <a:t>areas of </a:t>
            </a:r>
            <a:r>
              <a:rPr lang="en-US" sz="4800" dirty="0" smtClean="0"/>
              <a:t>the brain</a:t>
            </a:r>
            <a:r>
              <a:rPr lang="en-US" sz="4800" dirty="0"/>
              <a:t> </a:t>
            </a:r>
            <a:r>
              <a:rPr lang="en-US" sz="4800" dirty="0" smtClean="0"/>
              <a:t>____ _______________facial </a:t>
            </a:r>
            <a:r>
              <a:rPr lang="en-US" sz="4800" dirty="0"/>
              <a:t>expressions.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0" y="3933056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                 allow  us to recognise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EIGHT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1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870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 sz="4800" dirty="0"/>
              <a:t>If Tony hadn't interfered, there would have been no problems yesterday, I'm sure. </a:t>
            </a:r>
            <a:r>
              <a:rPr lang="en-US" sz="4800" dirty="0" smtClean="0"/>
              <a:t>               </a:t>
            </a:r>
            <a:r>
              <a:rPr lang="en-US" sz="4800" b="1" dirty="0" smtClean="0"/>
              <a:t>smoothly                                                                                                                         </a:t>
            </a:r>
            <a:r>
              <a:rPr lang="en-US" sz="4800" dirty="0"/>
              <a:t>Without </a:t>
            </a:r>
            <a:r>
              <a:rPr lang="en-US" sz="4800" dirty="0" smtClean="0"/>
              <a:t>Tony's _____________  _________________________ _________yesterday</a:t>
            </a:r>
            <a:r>
              <a:rPr lang="en-US" sz="4800" dirty="0"/>
              <a:t>, I'm sure.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9432" y="3789040"/>
            <a:ext cx="879103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 interference everything would have gone smoothly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ONE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2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734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I don't think that parents should argue in front of their children.                                              </a:t>
            </a:r>
            <a:r>
              <a:rPr lang="en-US" sz="4800" b="1" i="1" dirty="0"/>
              <a:t>avoid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I </a:t>
            </a:r>
            <a:r>
              <a:rPr lang="en-US" sz="4800" dirty="0"/>
              <a:t>think that parents </a:t>
            </a:r>
            <a:r>
              <a:rPr lang="en-US" sz="4800" dirty="0" smtClean="0"/>
              <a:t>__________ _____________in </a:t>
            </a:r>
            <a:r>
              <a:rPr lang="en-US" sz="4800" dirty="0"/>
              <a:t>front of their children 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89" y="3212976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         should avoid arguing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EIGHT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2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5064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You can't make him go to the party if he doesn't want to.                                                           </a:t>
            </a:r>
            <a:r>
              <a:rPr lang="en-US" sz="4800" b="1" i="1" dirty="0"/>
              <a:t>force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You can't ________________to </a:t>
            </a:r>
            <a:r>
              <a:rPr lang="en-US" sz="4800" dirty="0"/>
              <a:t>the party if he doesn't want to.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89" y="3212976"/>
            <a:ext cx="9367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force him to go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EIGHT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3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270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Your questionnaire can remain anonymous if you prefer.                                                  </a:t>
            </a:r>
            <a:r>
              <a:rPr lang="en-US" sz="4800" b="1" i="1" dirty="0"/>
              <a:t>have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You ________________your </a:t>
            </a:r>
            <a:r>
              <a:rPr lang="en-US" sz="4800" dirty="0"/>
              <a:t>name on the questionnaire.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89" y="3212976"/>
            <a:ext cx="9367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don’t have to put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EIGHT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4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169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Their equipment is subjected to more rigorous testing than any other manufacturer's. </a:t>
            </a:r>
            <a:r>
              <a:rPr lang="en-US" sz="4800" b="1" i="1" dirty="0"/>
              <a:t>tested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Their equipment __________ _________ than </a:t>
            </a:r>
            <a:r>
              <a:rPr lang="en-US" sz="4800" dirty="0"/>
              <a:t>any other manufacturer's.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89" y="3212975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    is tested more </a:t>
            </a:r>
            <a:r>
              <a:rPr lang="en-GB" sz="4800" b="1" dirty="0" err="1" smtClean="0">
                <a:solidFill>
                  <a:srgbClr val="FF0000"/>
                </a:solidFill>
              </a:rPr>
              <a:t>rigurously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EIGHT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5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544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In the past, she exercised more often than she does now.                                                           </a:t>
            </a:r>
            <a:r>
              <a:rPr lang="en-US" sz="4800" b="1" i="1" dirty="0"/>
              <a:t>as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She </a:t>
            </a:r>
            <a:r>
              <a:rPr lang="en-US" sz="4800" dirty="0"/>
              <a:t>does not </a:t>
            </a:r>
            <a:r>
              <a:rPr lang="en-US" sz="4800" dirty="0" smtClean="0"/>
              <a:t>exercise ____ ___________to</a:t>
            </a:r>
            <a:r>
              <a:rPr lang="en-US" sz="4800" dirty="0"/>
              <a:t>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89" y="3212975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              as often as she used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NINE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1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500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It is commonly assumed that good teachers have to be extrovert.                                     </a:t>
            </a:r>
            <a:r>
              <a:rPr lang="en-US" sz="4800" b="1" i="1" dirty="0"/>
              <a:t>common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There is ___________________ _______________ good </a:t>
            </a:r>
            <a:r>
              <a:rPr lang="en-US" sz="4800" dirty="0"/>
              <a:t>teachers have to be extrovert.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89" y="386104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a common assumption that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NINE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2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643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He'll probably forget all about the appointment.                                                                     </a:t>
            </a:r>
            <a:r>
              <a:rPr lang="en-US" sz="4800" b="1" i="1" dirty="0"/>
              <a:t>chances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The  ____________________ ______ all </a:t>
            </a:r>
            <a:r>
              <a:rPr lang="en-US" sz="4800" dirty="0"/>
              <a:t>about the appointment.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89" y="314096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chances are that he will forget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NINE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3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342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Membership of the gym has fallen dramatically this year.                                                           </a:t>
            </a:r>
            <a:r>
              <a:rPr lang="en-US" sz="4800" b="1" i="1" dirty="0"/>
              <a:t>far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The </a:t>
            </a:r>
            <a:r>
              <a:rPr lang="en-US" sz="4800" dirty="0"/>
              <a:t>gym </a:t>
            </a:r>
            <a:r>
              <a:rPr lang="en-US" sz="4800" dirty="0" smtClean="0"/>
              <a:t>has _____________ __________than </a:t>
            </a:r>
            <a:r>
              <a:rPr lang="en-US" sz="4800" dirty="0"/>
              <a:t>last year.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89" y="314096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far fewer  members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NINE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4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1436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Should you see Keith this afternoon, give him my regards.                                                </a:t>
            </a:r>
            <a:r>
              <a:rPr lang="en-US" sz="4800" b="1" i="1" dirty="0"/>
              <a:t>happen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Give </a:t>
            </a:r>
            <a:r>
              <a:rPr lang="en-US" sz="4800" dirty="0"/>
              <a:t>Keith my regards </a:t>
            </a:r>
            <a:r>
              <a:rPr lang="en-US" sz="4800" dirty="0" smtClean="0"/>
              <a:t>________ _________________this </a:t>
            </a:r>
            <a:r>
              <a:rPr lang="en-US" sz="4800" dirty="0"/>
              <a:t>afternoon.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89" y="314096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              if you  happen to see him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NINE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5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565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It's a great shame that I didn't ask her for her mobile number.                                                   </a:t>
            </a:r>
            <a:r>
              <a:rPr lang="en-US" sz="4800" b="1" i="1" dirty="0" smtClean="0"/>
              <a:t>regret</a:t>
            </a:r>
            <a:endParaRPr lang="en-US" sz="4800" dirty="0"/>
          </a:p>
          <a:p>
            <a:r>
              <a:rPr lang="en-US" sz="4800" dirty="0" smtClean="0"/>
              <a:t>I really ___________________ for </a:t>
            </a:r>
            <a:r>
              <a:rPr lang="en-US" sz="4800" dirty="0"/>
              <a:t>her mobile number.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89" y="3140968"/>
            <a:ext cx="9367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regret not asking her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TEN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  1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6969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en-US" sz="4800" dirty="0"/>
              <a:t>I said that I thought he was wrong about the best way for us to proceed.</a:t>
            </a:r>
            <a:endParaRPr lang="es-ES" sz="4800" dirty="0"/>
          </a:p>
          <a:p>
            <a:r>
              <a:rPr lang="en-US" sz="4800" b="1" dirty="0"/>
              <a:t>issue</a:t>
            </a:r>
            <a:endParaRPr lang="es-ES" sz="4800" dirty="0"/>
          </a:p>
          <a:p>
            <a:r>
              <a:rPr lang="en-US" sz="4800" dirty="0" smtClean="0"/>
              <a:t>I ________________________ best </a:t>
            </a:r>
            <a:r>
              <a:rPr lang="en-US" sz="4800" dirty="0"/>
              <a:t>we should proceed.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9432" y="3789040"/>
            <a:ext cx="87910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took issue with him on how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ONE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3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6039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The exercises were much easier than I thought they would be.                                                                  </a:t>
            </a:r>
            <a:r>
              <a:rPr lang="en-US" sz="4800" b="1" i="1" dirty="0"/>
              <a:t>nearly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The </a:t>
            </a:r>
            <a:r>
              <a:rPr lang="en-US" sz="4800" dirty="0"/>
              <a:t>exercises were </a:t>
            </a:r>
            <a:r>
              <a:rPr lang="en-US" sz="4800" dirty="0" smtClean="0"/>
              <a:t>_________ ____________I </a:t>
            </a:r>
            <a:r>
              <a:rPr lang="en-US" sz="4800" dirty="0"/>
              <a:t>thought they would be.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89" y="314096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         not nearly as difficult as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TEN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  2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558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I paid too much for the necklace because I didn't know that they were not real </a:t>
            </a:r>
            <a:r>
              <a:rPr lang="en-US" sz="4800" dirty="0" smtClean="0"/>
              <a:t>pearls.</a:t>
            </a:r>
          </a:p>
          <a:p>
            <a:r>
              <a:rPr lang="en-US" sz="4800" b="1" i="1" dirty="0" smtClean="0"/>
              <a:t>known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Had ______________________ imitation</a:t>
            </a:r>
            <a:r>
              <a:rPr lang="en-US" sz="4800" dirty="0"/>
              <a:t>, I would not have paid so much for the necklace.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48811" y="3789851"/>
            <a:ext cx="9367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I known that it was an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TEN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  3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2660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These trainers are much better than any other brand.                                                     </a:t>
            </a:r>
            <a:r>
              <a:rPr lang="en-US" sz="4800" b="1" i="1" dirty="0"/>
              <a:t>superior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These trainers ___________ ___ any </a:t>
            </a:r>
            <a:r>
              <a:rPr lang="en-US" sz="4800" dirty="0"/>
              <a:t>other brand.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9661" y="314096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are far superior  to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TEN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  4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642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He was just going to confess that the painting was a forgery.                                             </a:t>
            </a:r>
            <a:r>
              <a:rPr lang="en-US" sz="4800" b="1" i="1" dirty="0"/>
              <a:t>point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He </a:t>
            </a:r>
            <a:r>
              <a:rPr lang="en-US" sz="4800"/>
              <a:t>was </a:t>
            </a:r>
            <a:r>
              <a:rPr lang="en-US" sz="4800" smtClean="0"/>
              <a:t>_______________ ___________ </a:t>
            </a:r>
            <a:r>
              <a:rPr lang="en-US" sz="4800" dirty="0" smtClean="0"/>
              <a:t>that </a:t>
            </a:r>
            <a:r>
              <a:rPr lang="en-US" sz="4800" dirty="0"/>
              <a:t>the painting was a forgery.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9661" y="3140968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on the point of confessing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TEN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  5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7794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He didn't want to get into a position where he might lose all his money.</a:t>
            </a:r>
            <a:endParaRPr lang="es-ES" sz="4800" dirty="0"/>
          </a:p>
          <a:p>
            <a:r>
              <a:rPr lang="en-US" sz="4800" b="1" dirty="0"/>
              <a:t>possibility</a:t>
            </a:r>
            <a:endParaRPr lang="es-ES" sz="4800" dirty="0"/>
          </a:p>
          <a:p>
            <a:r>
              <a:rPr lang="en-US" sz="4800" dirty="0"/>
              <a:t>He didn't want to </a:t>
            </a:r>
            <a:r>
              <a:rPr lang="en-US" sz="4800" dirty="0" smtClean="0"/>
              <a:t>expose______ _______________________all </a:t>
            </a:r>
            <a:r>
              <a:rPr lang="en-US" sz="4800" dirty="0"/>
              <a:t>his money.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9432" y="3789040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                 himself to the possibility of losing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ONE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4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7570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The company received an enormous number of calls responding to the advert.</a:t>
            </a:r>
            <a:endParaRPr lang="es-ES" sz="4800" dirty="0"/>
          </a:p>
          <a:p>
            <a:r>
              <a:rPr lang="en-US" sz="4800" b="1" dirty="0" smtClean="0"/>
              <a:t>inundated</a:t>
            </a:r>
            <a:endParaRPr lang="es-ES" sz="4800" dirty="0"/>
          </a:p>
          <a:p>
            <a:r>
              <a:rPr lang="en-US" sz="4800" dirty="0"/>
              <a:t>The company </a:t>
            </a:r>
            <a:r>
              <a:rPr lang="en-US" sz="4800" dirty="0" smtClean="0"/>
              <a:t>________ ___________response </a:t>
            </a:r>
            <a:r>
              <a:rPr lang="en-US" sz="4800" dirty="0"/>
              <a:t>to the advert.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9432" y="3789040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      were inundated with calls in  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ONE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5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39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The film was so controversial that it was banned in several parts of the world.</a:t>
            </a:r>
            <a:endParaRPr lang="es-ES" sz="4800" dirty="0"/>
          </a:p>
          <a:p>
            <a:r>
              <a:rPr lang="en-US" sz="4800" b="1" dirty="0"/>
              <a:t>caused</a:t>
            </a:r>
            <a:endParaRPr lang="es-ES" sz="4800" dirty="0"/>
          </a:p>
          <a:p>
            <a:r>
              <a:rPr lang="en-US" sz="4800" dirty="0"/>
              <a:t>Such </a:t>
            </a:r>
            <a:r>
              <a:rPr lang="en-US" sz="4800" dirty="0" smtClean="0"/>
              <a:t>was ________________ ___________ </a:t>
            </a:r>
            <a:r>
              <a:rPr lang="en-US" sz="4800" dirty="0"/>
              <a:t>the film that it was banned in several parts of the world.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9432" y="3789040"/>
            <a:ext cx="93671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                 the controversy caused by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TWO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1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3583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980728"/>
            <a:ext cx="9144000" cy="38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4800" dirty="0"/>
              <a:t>I'll have to consider working abroad if an opportunity doesn't arise here soon.</a:t>
            </a:r>
            <a:endParaRPr lang="es-ES" sz="4800" dirty="0"/>
          </a:p>
          <a:p>
            <a:r>
              <a:rPr lang="en-US" sz="4800" b="1" dirty="0"/>
              <a:t>near</a:t>
            </a:r>
            <a:endParaRPr lang="es-ES" sz="4800" dirty="0"/>
          </a:p>
          <a:p>
            <a:r>
              <a:rPr lang="en-US" sz="4800" dirty="0"/>
              <a:t>Unless an opportunity presents </a:t>
            </a:r>
            <a:r>
              <a:rPr lang="en-US" sz="4800" dirty="0" smtClean="0"/>
              <a:t>______________ </a:t>
            </a:r>
            <a:r>
              <a:rPr lang="en-US" sz="4800" dirty="0"/>
              <a:t>future, I'll have to consider working abroad.</a:t>
            </a:r>
            <a:endParaRPr lang="es-ES" sz="4800" dirty="0"/>
          </a:p>
        </p:txBody>
      </p:sp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95738" y="630872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SimSun" pitchFamily="2" charset="-122"/>
                <a:hlinkClick r:id="rId5" action="ppaction://hlinksldjump"/>
              </a:rPr>
              <a:t>BACK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07504" y="4620037"/>
            <a:ext cx="93671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solidFill>
                  <a:srgbClr val="FF0000"/>
                </a:solidFill>
              </a:rPr>
              <a:t>itself in the near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348" y="-243408"/>
            <a:ext cx="8715404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Sent. Trans.   </a:t>
            </a:r>
            <a:r>
              <a:rPr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TWO</a:t>
            </a:r>
            <a:r>
              <a:rPr altLang="zh-CN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2</a:t>
            </a:r>
            <a:r>
              <a:rPr altLang="zh-CN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00</a:t>
            </a:r>
            <a:endParaRPr altLang="zh-CN" sz="6000" b="1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4868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8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7326</TotalTime>
  <Words>1518</Words>
  <Application>Microsoft Office PowerPoint</Application>
  <PresentationFormat>Presentación en pantalla (4:3)</PresentationFormat>
  <Paragraphs>344</Paragraphs>
  <Slides>53</Slides>
  <Notes>53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53</vt:i4>
      </vt:variant>
    </vt:vector>
  </HeadingPairs>
  <TitlesOfParts>
    <vt:vector size="54" baseType="lpstr">
      <vt:lpstr>Paper</vt:lpstr>
      <vt:lpstr>ADVANCED : SENTENCE TRANS: TWO</vt:lpstr>
      <vt:lpstr>CATEGORIES</vt:lpstr>
      <vt:lpstr>Sent. Trans.   ONE 100</vt:lpstr>
      <vt:lpstr>Sent. Trans.   ONE 200</vt:lpstr>
      <vt:lpstr>Sent. Trans.   ONE 300</vt:lpstr>
      <vt:lpstr>Sent. Trans.   ONE 400</vt:lpstr>
      <vt:lpstr>Sent. Trans.   ONE 500</vt:lpstr>
      <vt:lpstr>Sent. Trans.   TWO 100</vt:lpstr>
      <vt:lpstr>Sent. Trans.   TWO 200</vt:lpstr>
      <vt:lpstr>Sent. Trans.   TWO 300</vt:lpstr>
      <vt:lpstr>Sent. Trans.   TWO 400</vt:lpstr>
      <vt:lpstr>Sent. Trans.   TWO 500</vt:lpstr>
      <vt:lpstr>Sent. Trans.   THREE 100</vt:lpstr>
      <vt:lpstr>Sent. Trans.   THREE 200</vt:lpstr>
      <vt:lpstr>Sent. Trans.   THREE 300</vt:lpstr>
      <vt:lpstr>Sent. Trans.   THREE 400</vt:lpstr>
      <vt:lpstr>Sent. Trans.   THREE 500</vt:lpstr>
      <vt:lpstr>Sent. Trans.   FOUR 100</vt:lpstr>
      <vt:lpstr>Sent. Trans.   FOUR 200</vt:lpstr>
      <vt:lpstr>Sent. Trans.   FOUR 300</vt:lpstr>
      <vt:lpstr>Sent. Trans.   FOUR 400</vt:lpstr>
      <vt:lpstr>Sent. Trans.   FOUR 500</vt:lpstr>
      <vt:lpstr>Sent. Trans.   FIVE 100</vt:lpstr>
      <vt:lpstr>Sent. Trans.   FIVE 200</vt:lpstr>
      <vt:lpstr>Sent. Trans.   FIVE 300</vt:lpstr>
      <vt:lpstr>Sent. Trans.   FIVE 400</vt:lpstr>
      <vt:lpstr>Sent. Trans.   FIVE 500</vt:lpstr>
      <vt:lpstr>Sent. Trans.   SIX 100</vt:lpstr>
      <vt:lpstr>Sent. Trans.   SIX 200</vt:lpstr>
      <vt:lpstr>Sent. Trans.   SIX 300</vt:lpstr>
      <vt:lpstr>Sent. Trans.   SIX 400</vt:lpstr>
      <vt:lpstr>Sent. Trans.   SIX 500</vt:lpstr>
      <vt:lpstr>Sent. Trans.   SEVEN 100</vt:lpstr>
      <vt:lpstr>Sent. Trans.   SEVEN 200</vt:lpstr>
      <vt:lpstr>Sent. Trans.   SEVEN 300</vt:lpstr>
      <vt:lpstr>Sent. Trans.   SEVEN 400</vt:lpstr>
      <vt:lpstr>Sent. Trans.   SEVEN 400</vt:lpstr>
      <vt:lpstr>Sent. Trans.   SEVEN 500</vt:lpstr>
      <vt:lpstr>Sent. Trans.   EIGHT 100</vt:lpstr>
      <vt:lpstr>Sent. Trans.   EIGHT 200</vt:lpstr>
      <vt:lpstr>Sent. Trans.   EIGHT 300</vt:lpstr>
      <vt:lpstr>Sent. Trans.   EIGHT 400</vt:lpstr>
      <vt:lpstr>Sent. Trans.   EIGHT 500</vt:lpstr>
      <vt:lpstr>Sent. Trans.   NINE 100</vt:lpstr>
      <vt:lpstr>Sent. Trans.   NINE 200</vt:lpstr>
      <vt:lpstr>Sent. Trans.   NINE 300</vt:lpstr>
      <vt:lpstr>Sent. Trans.   NINE 400</vt:lpstr>
      <vt:lpstr>Sent. Trans.   NINE 500</vt:lpstr>
      <vt:lpstr>Sent. Trans.  TEN   100</vt:lpstr>
      <vt:lpstr>Sent. Trans.  TEN   200</vt:lpstr>
      <vt:lpstr>Sent. Trans.  TEN   300</vt:lpstr>
      <vt:lpstr>Sent. Trans.  TEN   400</vt:lpstr>
      <vt:lpstr>Sent. Trans.  TEN   500</vt:lpstr>
    </vt:vector>
  </TitlesOfParts>
  <Company>EF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leo.hofman</dc:creator>
  <cp:lastModifiedBy>Phil</cp:lastModifiedBy>
  <cp:revision>488</cp:revision>
  <dcterms:created xsi:type="dcterms:W3CDTF">2007-04-01T05:43:10Z</dcterms:created>
  <dcterms:modified xsi:type="dcterms:W3CDTF">2014-11-30T19:39:22Z</dcterms:modified>
</cp:coreProperties>
</file>