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5" r:id="rId1"/>
  </p:sldMasterIdLst>
  <p:notesMasterIdLst>
    <p:notesMasterId r:id="rId54"/>
  </p:notesMasterIdLst>
  <p:sldIdLst>
    <p:sldId id="310" r:id="rId2"/>
    <p:sldId id="311" r:id="rId3"/>
    <p:sldId id="25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00FF00"/>
    <a:srgbClr val="FF0000"/>
    <a:srgbClr val="FF0066"/>
    <a:srgbClr val="990099"/>
    <a:srgbClr val="66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156" autoAdjust="0"/>
    <p:restoredTop sz="94746" autoAdjust="0"/>
  </p:normalViewPr>
  <p:slideViewPr>
    <p:cSldViewPr>
      <p:cViewPr>
        <p:scale>
          <a:sx n="66" d="100"/>
          <a:sy n="66" d="100"/>
        </p:scale>
        <p:origin x="-12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7917A2-5F6C-4A65-BD99-4C5E4DDDD339}" type="slidenum">
              <a:rPr lang="zh-CN" altLang="en-US"/>
              <a:pPr>
                <a:defRPr/>
              </a:pPr>
              <a:t>‹Nº›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71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8C818-370D-47B9-9DCD-6C3D909FD57C}" type="slidenum">
              <a:rPr lang="zh-CN" altLang="en-US" smtClean="0"/>
              <a:pPr/>
              <a:t>1</a:t>
            </a:fld>
            <a:endParaRPr lang="en-US" altLang="zh-CN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19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6F08C-57CF-4E99-96CB-EFD443EFCE5A}" type="slidenum">
              <a:rPr lang="zh-CN" altLang="en-US" smtClean="0"/>
              <a:pPr/>
              <a:t>2</a:t>
            </a:fld>
            <a:endParaRPr lang="en-US" altLang="zh-CN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29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39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43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44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49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50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51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52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6AC94-F77B-4546-83B8-2D90BF632A4E}" type="slidenum">
              <a:rPr lang="zh-CN" altLang="en-US" smtClean="0"/>
              <a:pPr/>
              <a:t>9</a:t>
            </a:fld>
            <a:endParaRPr lang="en-US" altLang="zh-CN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B45DB572-69D8-4E92-AB0F-6EF43AEB650D}" type="slidenum">
              <a:rPr lang="zh-CN" altLang="en-US" smtClean="0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8.xml"/><Relationship Id="rId18" Type="http://schemas.openxmlformats.org/officeDocument/2006/relationships/slide" Target="slide18.xml"/><Relationship Id="rId26" Type="http://schemas.openxmlformats.org/officeDocument/2006/relationships/slide" Target="slide16.xml"/><Relationship Id="rId39" Type="http://schemas.openxmlformats.org/officeDocument/2006/relationships/slide" Target="slide39.xml"/><Relationship Id="rId21" Type="http://schemas.openxmlformats.org/officeDocument/2006/relationships/slide" Target="slide21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7" Type="http://schemas.openxmlformats.org/officeDocument/2006/relationships/slide" Target="slide3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9" Type="http://schemas.openxmlformats.org/officeDocument/2006/relationships/slide" Target="slide24.xml"/><Relationship Id="rId11" Type="http://schemas.openxmlformats.org/officeDocument/2006/relationships/slide" Target="slide6.xml"/><Relationship Id="rId24" Type="http://schemas.openxmlformats.org/officeDocument/2006/relationships/slide" Target="slide14.xml"/><Relationship Id="rId32" Type="http://schemas.openxmlformats.org/officeDocument/2006/relationships/slide" Target="slide27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" Type="http://schemas.openxmlformats.org/officeDocument/2006/relationships/slide" Target="slide30.xml"/><Relationship Id="rId15" Type="http://schemas.openxmlformats.org/officeDocument/2006/relationships/slide" Target="slide10.xml"/><Relationship Id="rId23" Type="http://schemas.openxmlformats.org/officeDocument/2006/relationships/slide" Target="slide13.xml"/><Relationship Id="rId28" Type="http://schemas.openxmlformats.org/officeDocument/2006/relationships/slide" Target="slide23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10" Type="http://schemas.openxmlformats.org/officeDocument/2006/relationships/slide" Target="slide5.xml"/><Relationship Id="rId19" Type="http://schemas.openxmlformats.org/officeDocument/2006/relationships/slide" Target="slide19.xml"/><Relationship Id="rId31" Type="http://schemas.openxmlformats.org/officeDocument/2006/relationships/slide" Target="slide26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4" Type="http://schemas.openxmlformats.org/officeDocument/2006/relationships/slide" Target="slide29.xml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22.xml"/><Relationship Id="rId27" Type="http://schemas.openxmlformats.org/officeDocument/2006/relationships/slide" Target="slide17.xml"/><Relationship Id="rId30" Type="http://schemas.openxmlformats.org/officeDocument/2006/relationships/slide" Target="slide25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8" Type="http://schemas.openxmlformats.org/officeDocument/2006/relationships/slide" Target="slide3.xml"/><Relationship Id="rId51" Type="http://schemas.openxmlformats.org/officeDocument/2006/relationships/slide" Target="slide51.xml"/><Relationship Id="rId3" Type="http://schemas.openxmlformats.org/officeDocument/2006/relationships/slide" Target="slide28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15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20" Type="http://schemas.openxmlformats.org/officeDocument/2006/relationships/slide" Target="slide20.xml"/><Relationship Id="rId41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6672"/>
            <a:ext cx="9144000" cy="3291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zh-CN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ea typeface="SimSun" pitchFamily="2" charset="-122"/>
                <a:cs typeface="Aharoni" panose="02010803020104030203" pitchFamily="2" charset="-79"/>
              </a:rPr>
              <a:t>ADVANCED : SENTENCE TRANS:</a:t>
            </a:r>
            <a:br>
              <a:rPr altLang="zh-CN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ea typeface="SimSun" pitchFamily="2" charset="-122"/>
                <a:cs typeface="Aharoni" panose="02010803020104030203" pitchFamily="2" charset="-79"/>
              </a:rPr>
            </a:br>
            <a:r>
              <a:rPr lang="en-US" altLang="zh-CN" sz="7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ea typeface="SimSun" pitchFamily="2" charset="-122"/>
                <a:cs typeface="Aharoni" panose="02010803020104030203" pitchFamily="2" charset="-79"/>
              </a:rPr>
              <a:t>THREE</a:t>
            </a:r>
            <a:endParaRPr altLang="zh-CN" sz="7200" dirty="0">
              <a:latin typeface="Aharoni" panose="02010803020104030203" pitchFamily="2" charset="-79"/>
              <a:ea typeface="SimSun" pitchFamily="2" charset="-122"/>
              <a:cs typeface="Aharoni" panose="02010803020104030203" pitchFamily="2" charset="-79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28750" y="5000625"/>
            <a:ext cx="633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Colonna MT" pitchFamily="82" charset="0"/>
                <a:ea typeface="SimSun" pitchFamily="2" charset="-122"/>
              </a:rPr>
              <a:t>Designed and created by </a:t>
            </a:r>
            <a:r>
              <a:rPr lang="en-US" altLang="zh-CN" sz="2800" dirty="0" smtClean="0">
                <a:solidFill>
                  <a:schemeClr val="bg1"/>
                </a:solidFill>
                <a:latin typeface="Colonna MT" pitchFamily="82" charset="0"/>
                <a:ea typeface="SimSun" pitchFamily="2" charset="-122"/>
              </a:rPr>
              <a:t>Phil</a:t>
            </a:r>
            <a:r>
              <a:rPr lang="en-US" altLang="zh-CN" b="1" dirty="0">
                <a:latin typeface="Century Gothic" pitchFamily="34" charset="0"/>
                <a:ea typeface="SimSun" pitchFamily="2" charset="-122"/>
              </a:rPr>
              <a:t/>
            </a:r>
            <a:br>
              <a:rPr lang="en-US" altLang="zh-CN" b="1" dirty="0">
                <a:latin typeface="Century Gothic" pitchFamily="34" charset="0"/>
                <a:ea typeface="SimSun" pitchFamily="2" charset="-122"/>
              </a:rPr>
            </a:br>
            <a:endParaRPr lang="en-US" altLang="zh-CN" b="1" dirty="0">
              <a:latin typeface="Century Gothic" pitchFamily="34" charset="0"/>
              <a:ea typeface="SimSun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He finds it hard to use the template on the computer.                                                     </a:t>
            </a:r>
            <a:r>
              <a:rPr lang="en-US" sz="4800" b="1" i="1" dirty="0"/>
              <a:t>difficulty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He _______________________ the </a:t>
            </a:r>
            <a:r>
              <a:rPr lang="en-US" sz="4800" dirty="0"/>
              <a:t>template on the computer.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3570" y="3140968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has difficulty (in) using 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'I really think you should go to the police, Mary,' said Felix.                                          </a:t>
            </a:r>
            <a:r>
              <a:rPr lang="en-US" sz="4800" b="1" i="1" dirty="0"/>
              <a:t>urged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Felix  _______________ to </a:t>
            </a:r>
            <a:r>
              <a:rPr lang="en-US" sz="4800" dirty="0"/>
              <a:t>the police.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19672" y="3068960"/>
            <a:ext cx="63368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urged Mary to go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I'm sorry that I threw away the instruction leaflet now.                                                            </a:t>
            </a:r>
            <a:r>
              <a:rPr lang="en-US" sz="4800" b="1" i="1" dirty="0"/>
              <a:t>kept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I </a:t>
            </a:r>
            <a:r>
              <a:rPr lang="en-US" sz="4800" dirty="0"/>
              <a:t>wish </a:t>
            </a:r>
            <a:r>
              <a:rPr lang="en-US" sz="4800" dirty="0" smtClean="0"/>
              <a:t>________________ of the </a:t>
            </a:r>
            <a:r>
              <a:rPr lang="en-US" sz="4800" dirty="0"/>
              <a:t>instruction leaflet now.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9551" y="3212975"/>
            <a:ext cx="8376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I had kept a hold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 am really surprised that you believed his story.                                                             </a:t>
            </a:r>
            <a:r>
              <a:rPr lang="en-US" sz="4800" b="1" i="1" dirty="0"/>
              <a:t>surprises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What _____________________ ____ you </a:t>
            </a:r>
            <a:r>
              <a:rPr lang="en-US" sz="4800" dirty="0"/>
              <a:t>believed his story.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04" y="3140968"/>
            <a:ext cx="94566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really surprises me is  that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She persuaded Nicholas not to take early retirement.                                                        </a:t>
            </a:r>
            <a:r>
              <a:rPr lang="en-US" sz="4800" b="1" i="1" dirty="0"/>
              <a:t>talked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She ____________________ ______ early </a:t>
            </a:r>
            <a:r>
              <a:rPr lang="en-US" sz="4800" dirty="0"/>
              <a:t>retirement.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960" y="3140968"/>
            <a:ext cx="83765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talked Nicholas out of taking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We won't achieve anything if we stand around like this.                                                                       </a:t>
            </a:r>
            <a:r>
              <a:rPr lang="en-US" sz="4800" b="1" i="1" dirty="0"/>
              <a:t>point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There </a:t>
            </a:r>
            <a:r>
              <a:rPr lang="en-US" sz="4800" dirty="0"/>
              <a:t>is </a:t>
            </a:r>
            <a:r>
              <a:rPr lang="en-US" sz="4800" dirty="0" smtClean="0"/>
              <a:t>___________________ _______like </a:t>
            </a:r>
            <a:r>
              <a:rPr lang="en-US" sz="4800" dirty="0"/>
              <a:t>this.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" y="3140968"/>
            <a:ext cx="87602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no point in standing around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 find his attitude towards modern education the most irritating part of his work.                               </a:t>
            </a:r>
            <a:r>
              <a:rPr lang="en-US" sz="4800" b="1" i="1" dirty="0"/>
              <a:t>irritates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The thing __________________ _______ his </a:t>
            </a:r>
            <a:r>
              <a:rPr lang="en-US" sz="4800" dirty="0"/>
              <a:t>work is his attitude to modern education.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520" y="3818880"/>
            <a:ext cx="9012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that irritates me most about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He has a bad leg so I know he has not gone far.                                                              </a:t>
            </a:r>
            <a:r>
              <a:rPr lang="en-US" sz="4800" b="1" i="1" dirty="0"/>
              <a:t> 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He  _________________ with </a:t>
            </a:r>
            <a:r>
              <a:rPr lang="en-US" sz="4800" dirty="0"/>
              <a:t>his bad leg.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01102" y="3125890"/>
            <a:ext cx="8376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can’t have gone far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THREE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Going out without your coat and scarf was foolish.                                                               </a:t>
            </a:r>
            <a:r>
              <a:rPr lang="en-US" sz="4800" b="1" i="1" dirty="0"/>
              <a:t>should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You </a:t>
            </a:r>
            <a:r>
              <a:rPr lang="en-US" sz="4800" dirty="0" smtClean="0"/>
              <a:t>__________________ your </a:t>
            </a:r>
            <a:r>
              <a:rPr lang="en-US" sz="4800" dirty="0"/>
              <a:t>coat and scarf before going out.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98238" y="3212974"/>
            <a:ext cx="83765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should have put on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2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It's possible that he was driving the car when you phoned him.                                                 </a:t>
            </a:r>
            <a:r>
              <a:rPr lang="en-US" sz="4800" b="1" i="1" dirty="0"/>
              <a:t>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He </a:t>
            </a:r>
            <a:r>
              <a:rPr lang="en-US" sz="4800" dirty="0" smtClean="0"/>
              <a:t>_______________________ </a:t>
            </a:r>
            <a:r>
              <a:rPr lang="en-US" sz="4800" dirty="0"/>
              <a:t>the car when you phoned him</a:t>
            </a:r>
            <a:r>
              <a:rPr lang="en-US" sz="4800" dirty="0" smtClean="0"/>
              <a:t>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43608" y="3140967"/>
            <a:ext cx="9312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might have been driving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50825" y="981075"/>
            <a:ext cx="4032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‘ONE’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>
              <a:defRPr/>
            </a:pPr>
            <a:endParaRPr lang="en-GB" sz="3200" b="1" dirty="0">
              <a:solidFill>
                <a:srgbClr val="FFFF00"/>
              </a:solidFill>
              <a:latin typeface="Agency FB" pitchFamily="34" charset="0"/>
              <a:cs typeface="Aharoni" pitchFamily="2" charset="-79"/>
            </a:endParaRPr>
          </a:p>
          <a:p>
            <a:pPr>
              <a:defRPr/>
            </a:pP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       </a:t>
            </a:r>
            <a:r>
              <a:rPr lang="en-GB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</a:t>
            </a:r>
            <a:r>
              <a:rPr lang="en-GB" sz="32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. Trans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‘TWO’ 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 Sent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‘THREE’ 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‘FOUR’</a:t>
            </a: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‘FIVE’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644008" y="1051060"/>
            <a:ext cx="417626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‘SIX’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/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3" action="ppaction://hlinksldjump"/>
              </a:rPr>
              <a:t>100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4" action="ppaction://hlinksldjump"/>
              </a:rPr>
              <a:t>200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5" action="ppaction://hlinksldjump"/>
              </a:rPr>
              <a:t>300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6" action="ppaction://hlinksldjump"/>
              </a:rPr>
              <a:t>400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</a:rPr>
              <a:t>   </a:t>
            </a:r>
            <a:r>
              <a:rPr lang="es-ES" sz="3200" b="1" dirty="0">
                <a:solidFill>
                  <a:prstClr val="white"/>
                </a:solidFill>
                <a:latin typeface="Agency FB" pitchFamily="34" charset="0"/>
                <a:hlinkClick r:id="rId7" action="ppaction://hlinksldjump"/>
              </a:rPr>
              <a:t>500</a:t>
            </a:r>
            <a:endParaRPr lang="es-ES" sz="3200" b="1" dirty="0">
              <a:solidFill>
                <a:prstClr val="white"/>
              </a:solidFill>
              <a:latin typeface="Agency FB" pitchFamily="34" charset="0"/>
            </a:endParaRPr>
          </a:p>
          <a:p>
            <a:pPr algn="ctr">
              <a:defRPr/>
            </a:pP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Trans ‘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SEVEN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/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/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   Sent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‘EIGHT’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Trans ‘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NINE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’ </a:t>
            </a: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lvl="0" algn="ctr">
              <a:defRPr/>
            </a:pP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 </a:t>
            </a:r>
            <a:r>
              <a:rPr lang="en-GB" sz="3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Sent. Trans </a:t>
            </a:r>
            <a:r>
              <a:rPr lang="en-GB" sz="3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gency FB" pitchFamily="34" charset="0"/>
                <a:cs typeface="Aharoni" pitchFamily="2" charset="-79"/>
              </a:rPr>
              <a:t>‘TEN’</a:t>
            </a:r>
            <a:r>
              <a:rPr lang="es-ES" sz="3200" b="1" dirty="0" smtClean="0">
                <a:solidFill>
                  <a:prstClr val="white"/>
                </a:solidFill>
                <a:latin typeface="Agency FB" pitchFamily="34" charset="0"/>
              </a:rPr>
              <a:t> </a:t>
            </a:r>
          </a:p>
          <a:p>
            <a:pPr lvl="0" algn="ctr">
              <a:defRPr/>
            </a:pPr>
            <a:endParaRPr lang="es-ES" sz="3200" b="1" dirty="0">
              <a:solidFill>
                <a:prstClr val="white"/>
              </a:solidFill>
              <a:latin typeface="Agency FB" pitchFamily="34" charset="0"/>
            </a:endParaRPr>
          </a:p>
          <a:p>
            <a:pPr algn="ctr">
              <a:defRPr/>
            </a:pPr>
            <a:endParaRPr lang="en-GB" sz="36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  <a:p>
            <a:pPr algn="ctr">
              <a:defRPr/>
            </a:pPr>
            <a:endParaRPr lang="en-GB" sz="3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CN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ea typeface="SimSun" pitchFamily="2" charset="-122"/>
                <a:cs typeface="Aharoni" panose="02010803020104030203" pitchFamily="2" charset="-79"/>
              </a:rPr>
              <a:t>CATEGORIES</a:t>
            </a:r>
            <a:endParaRPr altLang="zh-CN" dirty="0">
              <a:solidFill>
                <a:schemeClr val="bg1">
                  <a:lumMod val="85000"/>
                  <a:lumOff val="15000"/>
                </a:schemeClr>
              </a:solidFill>
              <a:latin typeface="Aharoni" panose="02010803020104030203" pitchFamily="2" charset="-79"/>
              <a:ea typeface="SimSun" pitchFamily="2" charset="-122"/>
              <a:cs typeface="Aharoni" panose="02010803020104030203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0113" y="1552436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8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9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0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1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8848" y="2636912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13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4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5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6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7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5536" y="3636312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</a:rPr>
              <a:t>100   200   300   400   500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4725144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18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19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0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1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3636313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23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4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5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6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7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88223" y="5796553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28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29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0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1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48264" y="2731552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latin typeface="Agency FB" pitchFamily="34" charset="0"/>
                <a:hlinkClick r:id="rId33" action="ppaction://hlinksldjump"/>
              </a:rPr>
              <a:t>100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4" action="ppaction://hlinksldjump"/>
              </a:rPr>
              <a:t>200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5" action="ppaction://hlinksldjump"/>
              </a:rPr>
              <a:t>300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6" action="ppaction://hlinksldjump"/>
              </a:rPr>
              <a:t>400</a:t>
            </a:r>
            <a:r>
              <a:rPr lang="es-ES" sz="3200" b="1" dirty="0" smtClean="0">
                <a:latin typeface="Agency FB" pitchFamily="34" charset="0"/>
              </a:rPr>
              <a:t>   </a:t>
            </a:r>
            <a:r>
              <a:rPr lang="es-ES" sz="3200" b="1" dirty="0" smtClean="0">
                <a:latin typeface="Agency FB" pitchFamily="34" charset="0"/>
                <a:hlinkClick r:id="rId37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48264" y="3733292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gency FB" pitchFamily="34" charset="0"/>
                <a:hlinkClick r:id="rId38" action="ppaction://hlinksldjump"/>
              </a:rPr>
              <a:t>100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39" action="ppaction://hlinksldjump"/>
              </a:rPr>
              <a:t>200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0" action="ppaction://hlinksldjump"/>
              </a:rPr>
              <a:t>300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1" action="ppaction://hlinksldjump"/>
              </a:rPr>
              <a:t>400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2" action="ppaction://hlinksldjump"/>
              </a:rPr>
              <a:t>500</a:t>
            </a:r>
            <a:endParaRPr lang="es-ES" sz="3200" b="1" dirty="0">
              <a:latin typeface="Agency FB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02332" y="4754533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gency FB" pitchFamily="34" charset="0"/>
                <a:hlinkClick r:id="rId43" action="ppaction://hlinksldjump"/>
              </a:rPr>
              <a:t>100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4" action="ppaction://hlinksldjump"/>
              </a:rPr>
              <a:t>200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5" action="ppaction://hlinksldjump"/>
              </a:rPr>
              <a:t>300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6" action="ppaction://hlinksldjump"/>
              </a:rPr>
              <a:t>400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7" action="ppaction://hlinksldjump"/>
              </a:rPr>
              <a:t>500</a:t>
            </a:r>
            <a:endParaRPr lang="es-ES" sz="3200" dirty="0"/>
          </a:p>
        </p:txBody>
      </p:sp>
      <p:sp>
        <p:nvSpPr>
          <p:cNvPr id="13" name="12 Rectángulo"/>
          <p:cNvSpPr/>
          <p:nvPr/>
        </p:nvSpPr>
        <p:spPr>
          <a:xfrm>
            <a:off x="4748264" y="5830935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latin typeface="Agency FB" pitchFamily="34" charset="0"/>
                <a:hlinkClick r:id="rId48" action="ppaction://hlinksldjump"/>
              </a:rPr>
              <a:t>100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49" action="ppaction://hlinksldjump"/>
              </a:rPr>
              <a:t>200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50" action="ppaction://hlinksldjump"/>
              </a:rPr>
              <a:t>300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51" action="ppaction://hlinksldjump"/>
              </a:rPr>
              <a:t>400</a:t>
            </a:r>
            <a:r>
              <a:rPr lang="es-ES" sz="3200" b="1" dirty="0">
                <a:latin typeface="Agency FB" pitchFamily="34" charset="0"/>
              </a:rPr>
              <a:t>   </a:t>
            </a:r>
            <a:r>
              <a:rPr lang="es-ES" sz="3200" b="1" dirty="0">
                <a:latin typeface="Agency FB" pitchFamily="34" charset="0"/>
                <a:hlinkClick r:id="rId52" action="ppaction://hlinksldjump"/>
              </a:rPr>
              <a:t>500</a:t>
            </a:r>
            <a:endParaRPr lang="es-E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 was wrong of you to lie to me.                                                                                              </a:t>
            </a:r>
            <a:r>
              <a:rPr lang="en-US" sz="4800" b="1" dirty="0"/>
              <a:t>to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You _________________ </a:t>
            </a:r>
            <a:r>
              <a:rPr lang="en-US" sz="4800" dirty="0"/>
              <a:t>the truth.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88232" y="2348880"/>
            <a:ext cx="9312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ought to have told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Maria says that it is impossible that he knew about the meeting.                                                 </a:t>
            </a:r>
            <a:r>
              <a:rPr lang="en-US" sz="4800" b="1" i="1" dirty="0"/>
              <a:t> way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According to Maria, there is </a:t>
            </a:r>
            <a:r>
              <a:rPr lang="en-US" sz="4800" dirty="0" smtClean="0"/>
              <a:t>__________________ about </a:t>
            </a:r>
            <a:r>
              <a:rPr lang="en-US" sz="4800" dirty="0"/>
              <a:t>the meeting.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61047"/>
            <a:ext cx="93126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no way that he knew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As soon as they had closed the door, the alarm went off .                                              </a:t>
            </a:r>
            <a:r>
              <a:rPr lang="en-US" sz="4800" b="1" i="1" dirty="0"/>
              <a:t>sooner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No </a:t>
            </a:r>
            <a:r>
              <a:rPr lang="en-US" sz="4800" dirty="0" smtClean="0"/>
              <a:t>_________________ the </a:t>
            </a:r>
            <a:r>
              <a:rPr lang="en-US" sz="4800" dirty="0"/>
              <a:t>door than the alarm went off.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7582" y="3075406"/>
            <a:ext cx="931266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>
                <a:solidFill>
                  <a:srgbClr val="FF0000"/>
                </a:solidFill>
              </a:rPr>
              <a:t> </a:t>
            </a:r>
            <a:r>
              <a:rPr lang="en-GB" sz="4700" b="1" dirty="0" smtClean="0">
                <a:solidFill>
                  <a:srgbClr val="FF0000"/>
                </a:solidFill>
              </a:rPr>
              <a:t>sooner had I closed 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FOUR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He writes very original poetry and is a mathematical genius as well.                                         </a:t>
            </a:r>
            <a:r>
              <a:rPr lang="en-US" sz="4800" b="1" i="1" dirty="0"/>
              <a:t>only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Not </a:t>
            </a:r>
            <a:r>
              <a:rPr lang="en-US" sz="4800" dirty="0" smtClean="0"/>
              <a:t>________________ very </a:t>
            </a:r>
            <a:r>
              <a:rPr lang="en-US" sz="4800" dirty="0"/>
              <a:t>original poetry, he is a mathematical genius as well.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67701" y="3861047"/>
            <a:ext cx="9312661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only does he write 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42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 president never admitted that his strategy had failed.                                                      </a:t>
            </a:r>
            <a:r>
              <a:rPr lang="en-US" sz="4800" b="1" i="1" dirty="0"/>
              <a:t>time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At </a:t>
            </a:r>
            <a:r>
              <a:rPr lang="en-US" sz="4800" dirty="0" smtClean="0"/>
              <a:t>______________________ _____ that </a:t>
            </a:r>
            <a:r>
              <a:rPr lang="en-US" sz="4800" dirty="0"/>
              <a:t>his strategy had failed.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3657" y="3140968"/>
            <a:ext cx="9312661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no time did the president             admit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You should never reveal your password to anyone else.                                               </a:t>
            </a:r>
            <a:r>
              <a:rPr lang="en-US" sz="4800" b="1" i="1" dirty="0"/>
              <a:t>circumstances</a:t>
            </a:r>
            <a:br>
              <a:rPr lang="en-US" sz="4800" b="1" i="1" dirty="0"/>
            </a:br>
            <a:r>
              <a:rPr lang="en-US" sz="4800" dirty="0" smtClean="0"/>
              <a:t>Under ____________________ ______________ your </a:t>
            </a:r>
            <a:r>
              <a:rPr lang="en-US" sz="4800" dirty="0"/>
              <a:t>password to anyone else.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3" y="3140968"/>
            <a:ext cx="974288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no circumstances should you ever reveal</a:t>
            </a:r>
            <a:endParaRPr lang="en-GB" sz="47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As soon as his lecture came to an end, the students broke into applause.                              </a:t>
            </a:r>
            <a:r>
              <a:rPr lang="en-US" sz="4800" b="1" i="1" dirty="0"/>
              <a:t>finished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Hardly </a:t>
            </a:r>
            <a:r>
              <a:rPr lang="en-US" sz="4800" dirty="0" smtClean="0"/>
              <a:t>____________________ when </a:t>
            </a:r>
            <a:r>
              <a:rPr lang="en-US" sz="4800" dirty="0"/>
              <a:t>the students broke into applause.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875703" y="3933056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had his lecture finished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People only began to </a:t>
            </a:r>
            <a:r>
              <a:rPr lang="en-US" sz="4800" dirty="0" err="1"/>
              <a:t>realise</a:t>
            </a:r>
            <a:r>
              <a:rPr lang="en-US" sz="4800" dirty="0"/>
              <a:t> how intelligent she was after she had left school.                                     </a:t>
            </a:r>
            <a:r>
              <a:rPr lang="en-US" sz="4800" b="1" i="1" dirty="0"/>
              <a:t>start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Only after she had left </a:t>
            </a:r>
            <a:r>
              <a:rPr lang="en-US" sz="4800" dirty="0" smtClean="0"/>
              <a:t>school _______________________how </a:t>
            </a:r>
            <a:r>
              <a:rPr lang="en-US" sz="4800" dirty="0"/>
              <a:t>intelligent she was.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4581128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did people begin to realise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FIVE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Our memory of the words that someone has used is not usually exact.                               </a:t>
            </a:r>
            <a:r>
              <a:rPr lang="en-US" sz="4800" b="1" i="1" dirty="0"/>
              <a:t>exactly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Seldom </a:t>
            </a:r>
            <a:r>
              <a:rPr lang="en-US" sz="4800" dirty="0" smtClean="0"/>
              <a:t>_________________ _______what </a:t>
            </a:r>
            <a:r>
              <a:rPr lang="en-US" sz="4800" dirty="0"/>
              <a:t>words someone has used.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933056"/>
            <a:ext cx="974288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do we remember   exactly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 only dawned on them who he was when he started speaking to them.                                 </a:t>
            </a:r>
            <a:r>
              <a:rPr lang="en-US" sz="4800" b="1" i="1" dirty="0" err="1"/>
              <a:t>realise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Not until he started speaking to </a:t>
            </a:r>
            <a:r>
              <a:rPr lang="en-US" sz="4800" dirty="0" smtClean="0"/>
              <a:t>them _____________ who </a:t>
            </a:r>
            <a:r>
              <a:rPr lang="en-US" sz="4800" dirty="0"/>
              <a:t>he was.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9552" y="4653136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did they realise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 am not going to put that painting up for auction.                                                      </a:t>
            </a:r>
            <a:r>
              <a:rPr lang="en-US" sz="4800" b="1" i="1" dirty="0"/>
              <a:t>i</a:t>
            </a:r>
            <a:r>
              <a:rPr lang="en-US" sz="4800" b="1" i="1" dirty="0" smtClean="0"/>
              <a:t>ntention</a:t>
            </a:r>
            <a:endParaRPr lang="en-US" sz="4800" dirty="0"/>
          </a:p>
          <a:p>
            <a:pPr lvl="0"/>
            <a:r>
              <a:rPr lang="en-US" sz="4800" dirty="0" smtClean="0"/>
              <a:t>I _________________________ that </a:t>
            </a:r>
            <a:r>
              <a:rPr lang="en-US" sz="4800" dirty="0"/>
              <a:t>painting up for auction.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73536" y="3140968"/>
            <a:ext cx="91176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 smtClean="0">
                <a:solidFill>
                  <a:srgbClr val="FF0000"/>
                </a:solidFill>
              </a:rPr>
              <a:t>have no intention of putting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They don't often spend much money on cultural activities.                                                   </a:t>
            </a:r>
            <a:r>
              <a:rPr lang="en-US" sz="4800" b="1" i="1" dirty="0"/>
              <a:t>rarely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smtClean="0"/>
              <a:t>Only ______________________ ______ </a:t>
            </a:r>
            <a:r>
              <a:rPr lang="en-US" sz="4800" dirty="0" smtClean="0"/>
              <a:t>on </a:t>
            </a:r>
            <a:r>
              <a:rPr lang="en-US" sz="4800" dirty="0"/>
              <a:t>cultural activities.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21006" y="3131647"/>
            <a:ext cx="974288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rarely do they spend much money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Parents should not let children watch TV before the age of three.                                             </a:t>
            </a:r>
            <a:r>
              <a:rPr lang="en-US" sz="4800" b="1" i="1" dirty="0"/>
              <a:t>allowed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Only after the age of three </a:t>
            </a:r>
            <a:r>
              <a:rPr lang="en-US" sz="4800" dirty="0" smtClean="0"/>
              <a:t>__________________________ watch </a:t>
            </a:r>
            <a:r>
              <a:rPr lang="en-US" sz="4800" dirty="0"/>
              <a:t>TV.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922" y="4581128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should children be allowed to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He liked people to think of him as a strong leader.                                                          </a:t>
            </a:r>
            <a:r>
              <a:rPr lang="en-US" sz="4800" b="1" i="1" dirty="0"/>
              <a:t>thought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He liked </a:t>
            </a:r>
            <a:r>
              <a:rPr lang="en-US" sz="4800" dirty="0" smtClean="0"/>
              <a:t>_______________ as </a:t>
            </a:r>
            <a:r>
              <a:rPr lang="en-US" sz="4800" dirty="0"/>
              <a:t>a strong leader.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19672" y="3149783"/>
            <a:ext cx="97428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to be thought of     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SIX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They made previous generations of village children help with the harvest.                             </a:t>
            </a:r>
            <a:r>
              <a:rPr lang="en-US" sz="4800" dirty="0" smtClean="0"/>
              <a:t>                  </a:t>
            </a:r>
            <a:r>
              <a:rPr lang="en-US" sz="4800" b="1" i="1" dirty="0" smtClean="0"/>
              <a:t>were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Previous generations of village children </a:t>
            </a:r>
            <a:r>
              <a:rPr lang="en-US" sz="4800" dirty="0" smtClean="0"/>
              <a:t>_________________ with </a:t>
            </a:r>
            <a:r>
              <a:rPr lang="en-US" sz="4800" dirty="0"/>
              <a:t>the harvest.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528" y="4581128"/>
            <a:ext cx="79426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were made to help 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 is estimated that over 5000 people were present at the coronation.                                            </a:t>
            </a:r>
            <a:r>
              <a:rPr lang="en-US" sz="4800" b="1" i="1" dirty="0"/>
              <a:t>attended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Over 5000 people </a:t>
            </a:r>
            <a:r>
              <a:rPr lang="en-US" sz="4800" dirty="0" smtClean="0"/>
              <a:t>are _______ ______________ the </a:t>
            </a:r>
            <a:r>
              <a:rPr lang="en-US" sz="4800" dirty="0"/>
              <a:t>coronation.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3861048"/>
            <a:ext cx="913173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estimated to have attended 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No one can decide anything until we hear more news.                                                               </a:t>
            </a:r>
            <a:r>
              <a:rPr lang="en-US" sz="4800" b="1" i="1" dirty="0"/>
              <a:t> be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No decision </a:t>
            </a:r>
            <a:r>
              <a:rPr lang="en-US" sz="4800" dirty="0" smtClean="0"/>
              <a:t>________________ </a:t>
            </a:r>
            <a:r>
              <a:rPr lang="en-US" sz="4800" dirty="0"/>
              <a:t>until we hear more news.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75856" y="3203781"/>
            <a:ext cx="79426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can be taken / made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People do not feel that the committee has done a satisfactory job.                                          </a:t>
            </a:r>
            <a:r>
              <a:rPr lang="en-US" sz="4800" b="1" i="1" dirty="0"/>
              <a:t>felt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</a:t>
            </a:r>
            <a:r>
              <a:rPr lang="en-US" sz="4800" dirty="0" smtClean="0"/>
              <a:t>committee ____________ __________a </a:t>
            </a:r>
            <a:r>
              <a:rPr lang="en-US" sz="4800" dirty="0"/>
              <a:t>satisfactory job.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7504" y="3890325"/>
            <a:ext cx="83278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is not felt to have done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They say that Socrates died from drinking hemlock.                                                                   </a:t>
            </a:r>
            <a:r>
              <a:rPr lang="en-US" sz="4800" b="1" i="1" dirty="0"/>
              <a:t>said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Socrates </a:t>
            </a:r>
            <a:r>
              <a:rPr lang="en-US" sz="4800" dirty="0" smtClean="0"/>
              <a:t>__________________ from </a:t>
            </a:r>
            <a:r>
              <a:rPr lang="en-US" sz="4800" dirty="0"/>
              <a:t>drinking hemlock.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08056" y="3140968"/>
            <a:ext cx="8327887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is said to have died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SEVEN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We have to plan for a possible influx of refugees.                                                               </a:t>
            </a:r>
            <a:r>
              <a:rPr lang="en-US" sz="4800" b="1" i="1" dirty="0"/>
              <a:t>made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Plans </a:t>
            </a:r>
            <a:r>
              <a:rPr lang="en-US" sz="4800" dirty="0" smtClean="0"/>
              <a:t>_______________ for </a:t>
            </a:r>
            <a:r>
              <a:rPr lang="en-US" sz="4800" dirty="0"/>
              <a:t>a possible influx of refugees.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00106" y="3212976"/>
            <a:ext cx="8327887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have to be made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People think that someone started the fire on purpose.                                                       </a:t>
            </a:r>
            <a:r>
              <a:rPr lang="en-US" sz="4800" b="1" i="1" dirty="0"/>
              <a:t>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fire </a:t>
            </a:r>
            <a:r>
              <a:rPr lang="en-US" sz="4800" dirty="0" smtClean="0"/>
              <a:t>___________________ _______ </a:t>
            </a:r>
            <a:r>
              <a:rPr lang="en-US" sz="4800" dirty="0"/>
              <a:t>on purpose.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4351" y="3150842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is thought to have been started         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 first day of the Aztec exhibition is next week.                                                              </a:t>
            </a:r>
            <a:r>
              <a:rPr lang="en-US" sz="4800" b="1" i="1" dirty="0"/>
              <a:t>due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The </a:t>
            </a:r>
            <a:r>
              <a:rPr lang="en-US" sz="4800" dirty="0"/>
              <a:t>Aztec exhibition </a:t>
            </a:r>
            <a:r>
              <a:rPr lang="en-US" sz="4800" dirty="0" smtClean="0"/>
              <a:t> _______ __________next </a:t>
            </a:r>
            <a:r>
              <a:rPr lang="en-US" sz="4800" dirty="0"/>
              <a:t>week.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31503" y="3140968"/>
            <a:ext cx="80650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         is due                                              to start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 original plan was to convert the castle into a hotel.                                                   </a:t>
            </a:r>
            <a:r>
              <a:rPr lang="en-US" sz="4800" b="1" i="1" dirty="0"/>
              <a:t> 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In the original plan, the </a:t>
            </a:r>
            <a:r>
              <a:rPr lang="en-US" sz="4800" dirty="0" smtClean="0"/>
              <a:t>castle __________________________ into </a:t>
            </a:r>
            <a:r>
              <a:rPr lang="en-US" sz="4800" dirty="0"/>
              <a:t>a hotel.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6626" y="3806476"/>
            <a:ext cx="94560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was going to have been turned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They heard him say that the king was seriously ill.                                                           </a:t>
            </a:r>
            <a:r>
              <a:rPr lang="en-US" sz="4800" b="1" i="1" dirty="0"/>
              <a:t>was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He </a:t>
            </a:r>
            <a:r>
              <a:rPr lang="en-US" sz="4800" dirty="0" smtClean="0"/>
              <a:t>_______________ that </a:t>
            </a:r>
            <a:r>
              <a:rPr lang="en-US" sz="4800" dirty="0"/>
              <a:t>the king was seriously ill.</a:t>
            </a:r>
            <a:endParaRPr lang="es-ES" sz="4800" dirty="0"/>
          </a:p>
          <a:p>
            <a:pPr lvl="0"/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402" y="3140968"/>
            <a:ext cx="94560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was heard to say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There have been many debates about the origin of the language recently</a:t>
            </a:r>
            <a:r>
              <a:rPr lang="en-US" sz="4800" dirty="0" smtClean="0"/>
              <a:t>.                               </a:t>
            </a:r>
            <a:r>
              <a:rPr lang="en-US" sz="4800" b="1" i="1" dirty="0"/>
              <a:t>much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origins of the </a:t>
            </a:r>
            <a:r>
              <a:rPr lang="en-US" sz="4800" dirty="0" smtClean="0"/>
              <a:t>language has been __________________ _______ recently</a:t>
            </a:r>
            <a:r>
              <a:rPr lang="en-US" sz="4800" dirty="0"/>
              <a:t>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544" y="4590256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the subject of much                   debate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EIGHT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People think that the letter was written in a secret code.                                                   </a:t>
            </a:r>
            <a:r>
              <a:rPr lang="en-US" sz="4800" b="1" i="1" dirty="0"/>
              <a:t>been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 letter </a:t>
            </a:r>
            <a:r>
              <a:rPr lang="en-US" sz="4800" dirty="0" smtClean="0"/>
              <a:t> _______________ ___________ in </a:t>
            </a:r>
            <a:r>
              <a:rPr lang="en-US" sz="4800" dirty="0"/>
              <a:t>a secret code.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8330" y="314096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is thought to have been written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The police brought charges against him for wasting their time.                                        </a:t>
            </a:r>
            <a:r>
              <a:rPr lang="en-US" sz="4800" b="1" i="1" dirty="0"/>
              <a:t>charged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He </a:t>
            </a:r>
            <a:r>
              <a:rPr lang="en-US" sz="4800" dirty="0" smtClean="0"/>
              <a:t>_______________________ police </a:t>
            </a:r>
            <a:r>
              <a:rPr lang="en-US" sz="4800" dirty="0"/>
              <a:t>time.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866" y="3861048"/>
            <a:ext cx="94560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was charged with wasting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Latin and Greek no longer form part of the curriculum.                                                </a:t>
            </a:r>
            <a:r>
              <a:rPr lang="en-US" sz="4800" b="1" i="1" dirty="0"/>
              <a:t>dropped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Latin and </a:t>
            </a:r>
            <a:r>
              <a:rPr lang="en-US" sz="4800" dirty="0" smtClean="0"/>
              <a:t>Greek ___________ ____________the </a:t>
            </a:r>
            <a:r>
              <a:rPr lang="en-US" sz="4800" dirty="0"/>
              <a:t>curriculum.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028" y="314096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have been dropped from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She doesn't like it when people tell her what to do.                                                             </a:t>
            </a:r>
            <a:r>
              <a:rPr lang="en-US" sz="4800" b="1" i="1" dirty="0"/>
              <a:t>told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She doesn't take kindly </a:t>
            </a:r>
            <a:r>
              <a:rPr lang="en-US" sz="4800" dirty="0" smtClean="0"/>
              <a:t>______ ____ what </a:t>
            </a:r>
            <a:r>
              <a:rPr lang="en-US" sz="4800" dirty="0"/>
              <a:t>to do.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028" y="314096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  to being told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English is now </a:t>
            </a:r>
            <a:r>
              <a:rPr lang="en-US" sz="4800" dirty="0" smtClean="0"/>
              <a:t>used </a:t>
            </a:r>
            <a:r>
              <a:rPr lang="en-US" sz="4800" dirty="0"/>
              <a:t>instead of Yoruba as the language of West African universities. </a:t>
            </a:r>
            <a:r>
              <a:rPr lang="en-US" sz="4800" dirty="0" smtClean="0"/>
              <a:t>                   </a:t>
            </a:r>
            <a:r>
              <a:rPr lang="en-US" sz="4800" b="1" i="1" dirty="0" smtClean="0"/>
              <a:t>replaced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Yoruba </a:t>
            </a:r>
            <a:r>
              <a:rPr lang="en-US" sz="4800" dirty="0" smtClean="0"/>
              <a:t>__________________ </a:t>
            </a:r>
            <a:r>
              <a:rPr lang="en-US" sz="4800" dirty="0" smtClean="0"/>
              <a:t>English </a:t>
            </a:r>
            <a:r>
              <a:rPr lang="en-US" sz="4800" dirty="0"/>
              <a:t>as the language of West African universities.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104" y="3861048"/>
            <a:ext cx="94560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has been </a:t>
            </a:r>
            <a:r>
              <a:rPr lang="en-GB" sz="4700" b="1" dirty="0" smtClean="0">
                <a:solidFill>
                  <a:srgbClr val="FF0000"/>
                </a:solidFill>
              </a:rPr>
              <a:t>replaced </a:t>
            </a:r>
            <a:r>
              <a:rPr lang="en-GB" sz="4700" b="1" dirty="0" smtClean="0">
                <a:solidFill>
                  <a:srgbClr val="FF0000"/>
                </a:solidFill>
              </a:rPr>
              <a:t>by   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NINE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They are doing all they can to ensure that the language does not die out.                               </a:t>
            </a:r>
            <a:r>
              <a:rPr lang="en-US" sz="4800" b="1" i="1" dirty="0"/>
              <a:t>being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All possible measures </a:t>
            </a:r>
            <a:r>
              <a:rPr lang="en-US" sz="4800" dirty="0" smtClean="0"/>
              <a:t>________ ______________ the </a:t>
            </a:r>
            <a:r>
              <a:rPr lang="en-US" sz="4800" dirty="0"/>
              <a:t>language from dying out.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5104" y="3861048"/>
            <a:ext cx="945602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                 are being taken to prevent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There will be a clear reduction in productivity if they adopt this policy.                               </a:t>
            </a:r>
            <a:r>
              <a:rPr lang="en-US" sz="4800" dirty="0" smtClean="0"/>
              <a:t> </a:t>
            </a:r>
            <a:r>
              <a:rPr lang="en-US" sz="4800" b="1" i="1" dirty="0" smtClean="0"/>
              <a:t>should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There will be a clear reduction in productivity </a:t>
            </a:r>
            <a:r>
              <a:rPr lang="en-US" sz="4800" dirty="0" smtClean="0"/>
              <a:t>________________ __________adopted</a:t>
            </a:r>
            <a:r>
              <a:rPr lang="en-US" sz="4800" dirty="0"/>
              <a:t>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4596251"/>
            <a:ext cx="9300011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         should this policy     be adopted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 bird flew away before I could get my camera out.                                                     </a:t>
            </a:r>
            <a:r>
              <a:rPr lang="en-US" sz="4800" b="1" i="1" dirty="0"/>
              <a:t>about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I ___________________ my </a:t>
            </a:r>
            <a:r>
              <a:rPr lang="en-US" sz="4800" dirty="0"/>
              <a:t>camera out when the bird flew away.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528" y="3116254"/>
            <a:ext cx="8065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was just about to get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2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 's possible that he was waiting for us in the wrong place.                                                  </a:t>
            </a:r>
            <a:r>
              <a:rPr lang="en-US" sz="4800" b="1" i="1" dirty="0"/>
              <a:t>could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He </a:t>
            </a:r>
            <a:r>
              <a:rPr lang="en-US" sz="4800" dirty="0" smtClean="0"/>
              <a:t>______________________ for </a:t>
            </a:r>
            <a:r>
              <a:rPr lang="en-US" sz="4800" dirty="0"/>
              <a:t>us in the wrong place.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04351" y="3140968"/>
            <a:ext cx="945602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could have been waiting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300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It is never a good idea to wander away from the path.                                                       </a:t>
            </a:r>
            <a:r>
              <a:rPr lang="en-US" sz="4800" b="1" i="1" dirty="0"/>
              <a:t>should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Under </a:t>
            </a:r>
            <a:r>
              <a:rPr lang="en-US" sz="4800" dirty="0" smtClean="0"/>
              <a:t>____________________ ___________ wander </a:t>
            </a:r>
            <a:r>
              <a:rPr lang="en-US" sz="4800" dirty="0"/>
              <a:t>away from the path.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2" y="3140968"/>
            <a:ext cx="89644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         no circumstances should you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I am sure that it wasn't Roger that you saw at the party.                                                        </a:t>
            </a:r>
            <a:r>
              <a:rPr lang="en-US" sz="4800" b="1" i="1" dirty="0"/>
              <a:t>have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It </a:t>
            </a:r>
            <a:r>
              <a:rPr lang="en-US" sz="4800" dirty="0" smtClean="0"/>
              <a:t> ______________ Roger </a:t>
            </a:r>
            <a:r>
              <a:rPr lang="en-US" sz="4800" dirty="0"/>
              <a:t>that you saw at the party.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23528" y="3212976"/>
            <a:ext cx="896448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700" b="1" dirty="0" smtClean="0">
                <a:solidFill>
                  <a:srgbClr val="FF0000"/>
                </a:solidFill>
              </a:rPr>
              <a:t>  can’t have been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TEN 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I think she'll be shocked when she finds out how much the painting is worth .                                  </a:t>
            </a:r>
            <a:r>
              <a:rPr lang="en-US" sz="4800" b="1" i="1" dirty="0"/>
              <a:t>for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I </a:t>
            </a:r>
            <a:r>
              <a:rPr lang="en-US" sz="4800" dirty="0"/>
              <a:t>think she </a:t>
            </a:r>
            <a:r>
              <a:rPr lang="en-US" sz="4800" dirty="0" smtClean="0"/>
              <a:t>_______________ when </a:t>
            </a:r>
            <a:r>
              <a:rPr lang="en-US" sz="4800" dirty="0"/>
              <a:t>she finds out how much the painting is worth.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9512" y="3820502"/>
            <a:ext cx="8065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is in for a shock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400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You really should apply yourself to some serious studying now.                                            </a:t>
            </a:r>
            <a:r>
              <a:rPr lang="en-US" sz="4800" b="1" i="1" dirty="0" smtClean="0"/>
              <a:t>time</a:t>
            </a:r>
            <a:endParaRPr lang="en-US" sz="4800" dirty="0"/>
          </a:p>
          <a:p>
            <a:pPr lvl="0"/>
            <a:r>
              <a:rPr lang="en-US" sz="4800" dirty="0" smtClean="0"/>
              <a:t>It's </a:t>
            </a:r>
            <a:r>
              <a:rPr lang="en-US" sz="4800" dirty="0"/>
              <a:t>high </a:t>
            </a:r>
            <a:r>
              <a:rPr lang="en-US" sz="4800" dirty="0" smtClean="0"/>
              <a:t>__________________ to </a:t>
            </a:r>
            <a:r>
              <a:rPr lang="en-US" sz="4800" dirty="0"/>
              <a:t>some serious studying.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11760" y="3140968"/>
            <a:ext cx="8065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time you got down to 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ONE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500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4800" dirty="0"/>
              <a:t>We were about to reach an agreement when you interrupted us.                                            </a:t>
            </a:r>
            <a:r>
              <a:rPr lang="en-US" sz="4800" b="1" i="1" dirty="0"/>
              <a:t>point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We were ______________ _________ </a:t>
            </a:r>
            <a:r>
              <a:rPr lang="en-US" sz="4800" dirty="0" smtClean="0"/>
              <a:t>an </a:t>
            </a:r>
            <a:r>
              <a:rPr lang="en-US" sz="4800" dirty="0"/>
              <a:t>agreement when you interrupted us.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532" y="3861048"/>
            <a:ext cx="84250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</a:t>
            </a:r>
            <a:r>
              <a:rPr lang="en-GB" sz="4800" b="1" dirty="0" smtClean="0">
                <a:solidFill>
                  <a:srgbClr val="FF0000"/>
                </a:solidFill>
              </a:rPr>
              <a:t>         on </a:t>
            </a:r>
            <a:r>
              <a:rPr lang="en-GB" sz="4800" b="1" dirty="0" smtClean="0">
                <a:solidFill>
                  <a:srgbClr val="FF0000"/>
                </a:solidFill>
              </a:rPr>
              <a:t>the point of reaching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100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38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sz="4800" dirty="0"/>
              <a:t>The release of his next novel is scheduled for the end of June.                                             </a:t>
            </a:r>
            <a:r>
              <a:rPr lang="en-US" sz="4800" b="1" i="1" dirty="0"/>
              <a:t>due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His </a:t>
            </a:r>
            <a:r>
              <a:rPr lang="en-US" sz="4800" dirty="0"/>
              <a:t>next novel </a:t>
            </a:r>
            <a:r>
              <a:rPr lang="en-US" sz="4800" dirty="0" smtClean="0"/>
              <a:t>___________ _________ at </a:t>
            </a:r>
            <a:r>
              <a:rPr lang="en-US" sz="4800" dirty="0"/>
              <a:t>the end of June.</a:t>
            </a:r>
            <a:endParaRPr lang="es-ES" sz="4800" dirty="0"/>
          </a:p>
        </p:txBody>
      </p:sp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995738" y="6308725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ea typeface="SimSun" pitchFamily="2" charset="-122"/>
                <a:hlinkClick r:id="rId5" action="ppaction://hlinksldjump"/>
              </a:rPr>
              <a:t>BACK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-19315" y="3146850"/>
            <a:ext cx="98651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 smtClean="0">
                <a:solidFill>
                  <a:srgbClr val="FF0000"/>
                </a:solidFill>
              </a:rPr>
              <a:t>                         is due to be                                   released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48" y="-243408"/>
            <a:ext cx="8715404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Sent. Trans.   </a:t>
            </a:r>
            <a:r>
              <a:rPr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TWO</a:t>
            </a:r>
            <a:r>
              <a:rPr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altLang="zh-CN" sz="6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Sun" pitchFamily="2" charset="-122"/>
                <a:cs typeface="Arial" pitchFamily="34" charset="0"/>
              </a:rPr>
              <a:t>200</a:t>
            </a:r>
            <a:endParaRPr altLang="zh-CN" sz="60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2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6563</TotalTime>
  <Words>1488</Words>
  <Application>Microsoft Office PowerPoint</Application>
  <PresentationFormat>Presentación en pantalla (4:3)</PresentationFormat>
  <Paragraphs>286</Paragraphs>
  <Slides>52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Chincheta</vt:lpstr>
      <vt:lpstr>ADVANCED : SENTENCE TRANS: THREE</vt:lpstr>
      <vt:lpstr>CATEGORIES</vt:lpstr>
      <vt:lpstr>Sent. Trans.   ONE 100</vt:lpstr>
      <vt:lpstr>Sent. Trans.   ONE 200</vt:lpstr>
      <vt:lpstr>Sent. Trans.   ONE 300</vt:lpstr>
      <vt:lpstr>Sent. Trans.   ONE 400</vt:lpstr>
      <vt:lpstr>Sent. Trans.   ONE 500</vt:lpstr>
      <vt:lpstr>Sent. Trans.   TWO 100</vt:lpstr>
      <vt:lpstr>Sent. Trans.   TWO 200</vt:lpstr>
      <vt:lpstr>Sent. Trans.   TWO 300</vt:lpstr>
      <vt:lpstr>Sent. Trans.   TWO 400</vt:lpstr>
      <vt:lpstr>Sent. Trans.   TWO 500</vt:lpstr>
      <vt:lpstr>Sent. Trans.   THREE 100</vt:lpstr>
      <vt:lpstr>Sent. Trans.   THREE 200</vt:lpstr>
      <vt:lpstr>Sent. Trans.   THREE 300</vt:lpstr>
      <vt:lpstr>Sent. Trans.   THREE 400</vt:lpstr>
      <vt:lpstr>Sent. Trans.   THREE 500</vt:lpstr>
      <vt:lpstr>Sent. Trans.   FOUR 100</vt:lpstr>
      <vt:lpstr>Sent. Trans.   FOUR 200</vt:lpstr>
      <vt:lpstr>Sent. Trans.   FOUR 300</vt:lpstr>
      <vt:lpstr>Sent. Trans.   FOUR 400</vt:lpstr>
      <vt:lpstr>Sent. Trans.   FOUR 500</vt:lpstr>
      <vt:lpstr>Sent. Trans.   FIVE  100</vt:lpstr>
      <vt:lpstr>Sent. Trans.   FIVE  200</vt:lpstr>
      <vt:lpstr>Sent. Trans.   FIVE  300</vt:lpstr>
      <vt:lpstr>Sent. Trans.   FIVE  400</vt:lpstr>
      <vt:lpstr>Sent. Trans.   FIVE  500</vt:lpstr>
      <vt:lpstr>Sent. Trans.   SIX  100</vt:lpstr>
      <vt:lpstr>Sent. Trans.   SIX  200</vt:lpstr>
      <vt:lpstr>Sent. Trans.   SIX  300</vt:lpstr>
      <vt:lpstr>Sent. Trans.   SIX  400</vt:lpstr>
      <vt:lpstr>Sent. Trans.   SIX  500</vt:lpstr>
      <vt:lpstr>Sent. Trans.   SEVEN  100</vt:lpstr>
      <vt:lpstr>Sent. Trans.   SEVEN  200</vt:lpstr>
      <vt:lpstr>Sent. Trans.   SEVEN  300</vt:lpstr>
      <vt:lpstr>Sent. Trans.   SEVEN  400</vt:lpstr>
      <vt:lpstr>Sent. Trans.   SEVEN  500</vt:lpstr>
      <vt:lpstr>Sent. Trans.   EIGHT  100</vt:lpstr>
      <vt:lpstr>Sent. Trans.   EIGHT  200</vt:lpstr>
      <vt:lpstr>Sent. Trans.   EIGHT  300</vt:lpstr>
      <vt:lpstr>Sent. Trans.   EIGHT  400</vt:lpstr>
      <vt:lpstr>Sent. Trans.   EIGHT  500</vt:lpstr>
      <vt:lpstr>Sent. Trans.   NINE  100</vt:lpstr>
      <vt:lpstr>Sent. Trans.   NINE  200</vt:lpstr>
      <vt:lpstr>Sent. Trans.   NINE  300</vt:lpstr>
      <vt:lpstr>Sent. Trans.   NINE  400</vt:lpstr>
      <vt:lpstr>Sent. Trans.   NINE  500</vt:lpstr>
      <vt:lpstr>Sent. Trans.   TEN  100</vt:lpstr>
      <vt:lpstr>Sent. Trans.   TEN  200</vt:lpstr>
      <vt:lpstr>Sent. Trans.   TEN  300</vt:lpstr>
      <vt:lpstr>Sent. Trans.   TEN  400</vt:lpstr>
      <vt:lpstr>Sent. Trans.   TEN  500</vt:lpstr>
    </vt:vector>
  </TitlesOfParts>
  <Company>EF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leo.hofman</dc:creator>
  <cp:lastModifiedBy>Phil</cp:lastModifiedBy>
  <cp:revision>480</cp:revision>
  <dcterms:created xsi:type="dcterms:W3CDTF">2007-04-01T05:43:10Z</dcterms:created>
  <dcterms:modified xsi:type="dcterms:W3CDTF">2015-01-03T21:16:29Z</dcterms:modified>
</cp:coreProperties>
</file>