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5" r:id="rId1"/>
  </p:sldMasterIdLst>
  <p:notesMasterIdLst>
    <p:notesMasterId r:id="rId54"/>
  </p:notesMasterIdLst>
  <p:sldIdLst>
    <p:sldId id="310" r:id="rId2"/>
    <p:sldId id="311" r:id="rId3"/>
    <p:sldId id="25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FF00"/>
    <a:srgbClr val="FF0000"/>
    <a:srgbClr val="FF0066"/>
    <a:srgbClr val="990099"/>
    <a:srgbClr val="6699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156" autoAdjust="0"/>
    <p:restoredTop sz="94746" autoAdjust="0"/>
  </p:normalViewPr>
  <p:slideViewPr>
    <p:cSldViewPr>
      <p:cViewPr>
        <p:scale>
          <a:sx n="66" d="100"/>
          <a:sy n="66" d="100"/>
        </p:scale>
        <p:origin x="-126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7917A2-5F6C-4A65-BD99-4C5E4DDDD339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1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8C818-370D-47B9-9DCD-6C3D909FD57C}" type="slidenum">
              <a:rPr lang="zh-CN" altLang="en-US" smtClean="0"/>
              <a:pPr/>
              <a:t>1</a:t>
            </a:fld>
            <a:endParaRPr lang="en-US" altLang="zh-CN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6F08C-57CF-4E99-96CB-EFD443EFCE5A}" type="slidenum">
              <a:rPr lang="zh-CN" altLang="en-US" smtClean="0"/>
              <a:pPr/>
              <a:t>2</a:t>
            </a:fld>
            <a:endParaRPr lang="en-US" altLang="zh-CN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50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51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52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8.xml"/><Relationship Id="rId26" Type="http://schemas.openxmlformats.org/officeDocument/2006/relationships/slide" Target="slide16.xml"/><Relationship Id="rId39" Type="http://schemas.openxmlformats.org/officeDocument/2006/relationships/slide" Target="slide39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9" Type="http://schemas.openxmlformats.org/officeDocument/2006/relationships/slide" Target="slide24.xml"/><Relationship Id="rId11" Type="http://schemas.openxmlformats.org/officeDocument/2006/relationships/slide" Target="slide6.xml"/><Relationship Id="rId24" Type="http://schemas.openxmlformats.org/officeDocument/2006/relationships/slide" Target="slide14.xml"/><Relationship Id="rId32" Type="http://schemas.openxmlformats.org/officeDocument/2006/relationships/slide" Target="slide27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" Type="http://schemas.openxmlformats.org/officeDocument/2006/relationships/slide" Target="slide30.xml"/><Relationship Id="rId15" Type="http://schemas.openxmlformats.org/officeDocument/2006/relationships/slide" Target="slide10.xml"/><Relationship Id="rId23" Type="http://schemas.openxmlformats.org/officeDocument/2006/relationships/slide" Target="slide13.xml"/><Relationship Id="rId28" Type="http://schemas.openxmlformats.org/officeDocument/2006/relationships/slide" Target="slide23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10" Type="http://schemas.openxmlformats.org/officeDocument/2006/relationships/slide" Target="slide5.xml"/><Relationship Id="rId19" Type="http://schemas.openxmlformats.org/officeDocument/2006/relationships/slide" Target="slide19.xml"/><Relationship Id="rId31" Type="http://schemas.openxmlformats.org/officeDocument/2006/relationships/slide" Target="slide26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4" Type="http://schemas.openxmlformats.org/officeDocument/2006/relationships/slide" Target="slide29.xml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22.xml"/><Relationship Id="rId27" Type="http://schemas.openxmlformats.org/officeDocument/2006/relationships/slide" Target="slide17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8" Type="http://schemas.openxmlformats.org/officeDocument/2006/relationships/slide" Target="slide3.xml"/><Relationship Id="rId51" Type="http://schemas.openxmlformats.org/officeDocument/2006/relationships/slide" Target="slide51.xml"/><Relationship Id="rId3" Type="http://schemas.openxmlformats.org/officeDocument/2006/relationships/slide" Target="slide28.xm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1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20" Type="http://schemas.openxmlformats.org/officeDocument/2006/relationships/slide" Target="slide20.xml"/><Relationship Id="rId41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9144000" cy="3291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altLang="zh-CN" sz="7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SimSun" pitchFamily="2" charset="-122"/>
              </a:rPr>
              <a:t>ADVANCED : SENTENCE TRANS:</a:t>
            </a:r>
            <a:br>
              <a:rPr altLang="zh-CN" sz="7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SimSun" pitchFamily="2" charset="-122"/>
              </a:rPr>
            </a:br>
            <a:r>
              <a:rPr lang="en-US" altLang="zh-CN" sz="7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SimSun" pitchFamily="2" charset="-122"/>
              </a:rPr>
              <a:t>FOUR</a:t>
            </a:r>
            <a:endParaRPr altLang="zh-CN" sz="7200" dirty="0">
              <a:latin typeface="Arial Rounded MT Bold" panose="020F0704030504030204" pitchFamily="34" charset="0"/>
              <a:ea typeface="SimSun" pitchFamily="2" charset="-122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28750" y="5000625"/>
            <a:ext cx="6337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Colonna MT" pitchFamily="82" charset="0"/>
                <a:ea typeface="SimSun" pitchFamily="2" charset="-122"/>
              </a:rPr>
              <a:t>Designed and created by </a:t>
            </a:r>
            <a:r>
              <a:rPr lang="en-US" altLang="zh-CN" sz="2800" dirty="0" smtClean="0">
                <a:solidFill>
                  <a:schemeClr val="bg1"/>
                </a:solidFill>
                <a:latin typeface="Colonna MT" pitchFamily="82" charset="0"/>
                <a:ea typeface="SimSun" pitchFamily="2" charset="-122"/>
              </a:rPr>
              <a:t>Phil</a:t>
            </a:r>
            <a:r>
              <a:rPr lang="en-US" altLang="zh-CN" b="1" dirty="0">
                <a:latin typeface="Century Gothic" pitchFamily="34" charset="0"/>
                <a:ea typeface="SimSun" pitchFamily="2" charset="-122"/>
              </a:rPr>
              <a:t/>
            </a:r>
            <a:br>
              <a:rPr lang="en-US" altLang="zh-CN" b="1" dirty="0">
                <a:latin typeface="Century Gothic" pitchFamily="34" charset="0"/>
                <a:ea typeface="SimSun" pitchFamily="2" charset="-122"/>
              </a:rPr>
            </a:br>
            <a:endParaRPr lang="en-US" altLang="zh-CN" b="1" dirty="0">
              <a:latin typeface="Century Gothic" pitchFamily="34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U</a:t>
            </a:r>
            <a:r>
              <a:rPr lang="en-GB" sz="4800" dirty="0" smtClean="0"/>
              <a:t>nemployment </a:t>
            </a:r>
            <a:r>
              <a:rPr lang="en-GB" sz="4800" dirty="0"/>
              <a:t>hasn’t increased quite as much this year compared to previous years. </a:t>
            </a:r>
            <a:endParaRPr lang="es-ES" sz="4800" dirty="0"/>
          </a:p>
          <a:p>
            <a:r>
              <a:rPr lang="es-ES" sz="4800" b="1" dirty="0"/>
              <a:t>SLIGHTLY</a:t>
            </a:r>
            <a:r>
              <a:rPr lang="es-ES" sz="4800" dirty="0"/>
              <a:t> </a:t>
            </a:r>
            <a:r>
              <a:rPr lang="es-ES" sz="4800" dirty="0" smtClean="0"/>
              <a:t>                                                                                                                                                                  </a:t>
            </a:r>
            <a:r>
              <a:rPr lang="es-ES" sz="4800" dirty="0" err="1"/>
              <a:t>This</a:t>
            </a:r>
            <a:r>
              <a:rPr lang="es-ES" sz="4800" dirty="0"/>
              <a:t> </a:t>
            </a:r>
            <a:r>
              <a:rPr lang="es-ES" sz="4800" dirty="0" err="1"/>
              <a:t>year</a:t>
            </a:r>
            <a:r>
              <a:rPr lang="es-ES" sz="4800" dirty="0"/>
              <a:t> </a:t>
            </a:r>
            <a:r>
              <a:rPr lang="es-ES" sz="4800" dirty="0" err="1" smtClean="0"/>
              <a:t>unemployment</a:t>
            </a:r>
            <a:r>
              <a:rPr lang="es-ES" sz="4800" dirty="0" smtClean="0"/>
              <a:t> </a:t>
            </a:r>
            <a:r>
              <a:rPr lang="es-ES" sz="4800" dirty="0"/>
              <a:t>has </a:t>
            </a:r>
            <a:r>
              <a:rPr lang="es-ES" sz="4800" dirty="0" err="1"/>
              <a:t>increased</a:t>
            </a:r>
            <a:r>
              <a:rPr lang="es-ES" sz="4800" dirty="0"/>
              <a:t> </a:t>
            </a:r>
            <a:r>
              <a:rPr lang="es-ES" sz="4800" dirty="0" smtClean="0"/>
              <a:t>__________________ </a:t>
            </a:r>
            <a:r>
              <a:rPr lang="es-ES" sz="4800" dirty="0" err="1"/>
              <a:t>did</a:t>
            </a:r>
            <a:r>
              <a:rPr lang="es-ES" sz="4800" dirty="0"/>
              <a:t> in </a:t>
            </a:r>
            <a:r>
              <a:rPr lang="es-ES" sz="4800" dirty="0" err="1"/>
              <a:t>previous</a:t>
            </a:r>
            <a:r>
              <a:rPr lang="es-ES" sz="4800" dirty="0"/>
              <a:t> </a:t>
            </a:r>
            <a:r>
              <a:rPr lang="es-ES" sz="4800" dirty="0" err="1"/>
              <a:t>years</a:t>
            </a:r>
            <a:r>
              <a:rPr lang="es-ES" sz="4800" dirty="0"/>
              <a:t>.</a:t>
            </a: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87824" y="4581128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slightly less than it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37103"/>
            <a:ext cx="9144000" cy="56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It has rained much more in London over the 10 years than it </a:t>
            </a:r>
            <a:r>
              <a:rPr lang="en-GB" sz="4800" dirty="0" smtClean="0"/>
              <a:t>has </a:t>
            </a:r>
            <a:r>
              <a:rPr lang="en-GB" sz="4800" dirty="0"/>
              <a:t>done in previous </a:t>
            </a:r>
            <a:r>
              <a:rPr lang="en-GB" sz="4800" dirty="0" smtClean="0"/>
              <a:t>decades</a:t>
            </a:r>
            <a:r>
              <a:rPr lang="en-GB" sz="4800" dirty="0"/>
              <a:t>.</a:t>
            </a:r>
            <a:r>
              <a:rPr lang="en-GB" sz="4800" b="1" dirty="0" smtClean="0"/>
              <a:t>                                                                                                                        </a:t>
            </a:r>
            <a:r>
              <a:rPr lang="en-GB" sz="4800" b="1" dirty="0"/>
              <a:t>CONSIDERABLY</a:t>
            </a:r>
            <a:r>
              <a:rPr lang="en-GB" sz="4800" dirty="0"/>
              <a:t>                                                                                                                                   </a:t>
            </a:r>
            <a:endParaRPr lang="es-ES" sz="4800" dirty="0"/>
          </a:p>
          <a:p>
            <a:r>
              <a:rPr lang="en-GB" sz="4800" dirty="0"/>
              <a:t>Over the last 10 years, the rainfall in London has </a:t>
            </a:r>
            <a:r>
              <a:rPr lang="en-GB" sz="4800" dirty="0" smtClean="0"/>
              <a:t>______ _______________________ </a:t>
            </a:r>
            <a:r>
              <a:rPr lang="en-GB" sz="4800" dirty="0"/>
              <a:t>in previous decades.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1520" y="422108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                 been considerably higher than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20688"/>
            <a:ext cx="9144000" cy="58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The comedian was less funny than the audience expected. </a:t>
            </a:r>
            <a:br>
              <a:rPr lang="en-GB" sz="4800" dirty="0" smtClean="0"/>
            </a:br>
            <a:r>
              <a:rPr lang="en-GB" sz="4800" b="1" dirty="0" smtClean="0"/>
              <a:t>NEARLY</a:t>
            </a:r>
            <a:r>
              <a:rPr lang="en-GB" sz="4800" dirty="0" smtClean="0"/>
              <a:t> </a:t>
            </a:r>
            <a:br>
              <a:rPr lang="en-GB" sz="4800" dirty="0" smtClean="0"/>
            </a:br>
            <a:r>
              <a:rPr lang="en-GB" sz="4800" dirty="0" smtClean="0"/>
              <a:t>The comedian _____________ _____________ the audience expected.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9550" y="2771554"/>
            <a:ext cx="83765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    wasn’t nearly as funny as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Every time he talks about going on holiday I get really excited. </a:t>
            </a:r>
            <a:br>
              <a:rPr lang="en-GB" sz="4800" dirty="0" smtClean="0"/>
            </a:br>
            <a:r>
              <a:rPr lang="en-GB" sz="4800" b="1" dirty="0" smtClean="0"/>
              <a:t>THE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err="1" smtClean="0"/>
              <a:t>The</a:t>
            </a:r>
            <a:r>
              <a:rPr lang="en-GB" sz="4800" dirty="0" smtClean="0"/>
              <a:t> more he talks about going on holiday ________________ get.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6519" y="3861048"/>
            <a:ext cx="94566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the more excited I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085999"/>
            <a:ext cx="9144000" cy="5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What was much better than expected was the costume design. </a:t>
            </a:r>
            <a:r>
              <a:rPr lang="en-GB" sz="4800" b="1" dirty="0" smtClean="0"/>
              <a:t>                                                                                                                                                                 EXCEEDED</a:t>
            </a:r>
            <a:r>
              <a:rPr lang="en-GB" sz="4800" dirty="0" smtClean="0"/>
              <a:t> </a:t>
            </a:r>
            <a:br>
              <a:rPr lang="en-GB" sz="4800" dirty="0" smtClean="0"/>
            </a:br>
            <a:r>
              <a:rPr lang="en-GB" sz="4800" dirty="0" smtClean="0"/>
              <a:t>What ____________________ ____ the costume design.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22966" y="3894267"/>
            <a:ext cx="896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</a:t>
            </a:r>
            <a:r>
              <a:rPr lang="en-GB" sz="4600" b="1" dirty="0" smtClean="0">
                <a:solidFill>
                  <a:srgbClr val="FF0000"/>
                </a:solidFill>
              </a:rPr>
              <a:t>exceeded all expectations was</a:t>
            </a:r>
            <a:endParaRPr lang="en-GB" sz="46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3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He wondered how likely it was that he would get top marks again. </a:t>
            </a:r>
            <a:r>
              <a:rPr lang="en-GB" sz="4800" b="1" dirty="0" smtClean="0"/>
              <a:t>                                                                                                                                                   CHANCES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He asked himself what _______ ____________________ top marks again.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18194" y="3902652"/>
            <a:ext cx="89644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                    were the chances of him getting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Do you mind if I come over to see you later?</a:t>
            </a:r>
            <a:br>
              <a:rPr lang="en-GB" sz="4800" dirty="0" smtClean="0"/>
            </a:br>
            <a:r>
              <a:rPr lang="en-GB" sz="4800" b="1" dirty="0" smtClean="0"/>
              <a:t>OBJECTION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Do you ___________________ ________ coming over to see you later?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1519" y="3068960"/>
            <a:ext cx="90128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have any objection to my / me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s-ES" sz="4800" dirty="0" err="1"/>
              <a:t>When</a:t>
            </a:r>
            <a:r>
              <a:rPr lang="es-ES" sz="4800" dirty="0"/>
              <a:t> </a:t>
            </a:r>
            <a:r>
              <a:rPr lang="es-ES" sz="4800" dirty="0" err="1"/>
              <a:t>you</a:t>
            </a:r>
            <a:r>
              <a:rPr lang="es-ES" sz="4800" dirty="0"/>
              <a:t> do decide </a:t>
            </a:r>
            <a:r>
              <a:rPr lang="es-ES" sz="4800" dirty="0" err="1"/>
              <a:t>what</a:t>
            </a:r>
            <a:r>
              <a:rPr lang="es-ES" sz="4800" dirty="0"/>
              <a:t> </a:t>
            </a:r>
            <a:r>
              <a:rPr lang="es-ES" sz="4800" dirty="0" err="1"/>
              <a:t>you</a:t>
            </a:r>
            <a:r>
              <a:rPr lang="es-ES" sz="4800" dirty="0"/>
              <a:t> </a:t>
            </a:r>
            <a:r>
              <a:rPr lang="es-ES" sz="4800" dirty="0" err="1"/>
              <a:t>want</a:t>
            </a:r>
            <a:r>
              <a:rPr lang="es-ES" sz="4800" dirty="0"/>
              <a:t> to do </a:t>
            </a:r>
            <a:r>
              <a:rPr lang="es-ES" sz="4800" dirty="0" err="1"/>
              <a:t>please</a:t>
            </a:r>
            <a:r>
              <a:rPr lang="es-ES" sz="4800" dirty="0"/>
              <a:t> </a:t>
            </a:r>
            <a:r>
              <a:rPr lang="es-ES" sz="4800" dirty="0" err="1"/>
              <a:t>let</a:t>
            </a:r>
            <a:r>
              <a:rPr lang="es-ES" sz="4800" dirty="0"/>
              <a:t> </a:t>
            </a:r>
            <a:r>
              <a:rPr lang="es-ES" sz="4800" dirty="0" err="1"/>
              <a:t>us</a:t>
            </a:r>
            <a:r>
              <a:rPr lang="es-ES" sz="4800" dirty="0"/>
              <a:t> </a:t>
            </a:r>
            <a:r>
              <a:rPr lang="es-ES" sz="4800" dirty="0" err="1"/>
              <a:t>know</a:t>
            </a:r>
            <a:r>
              <a:rPr lang="es-ES" sz="4800" dirty="0"/>
              <a:t>.</a:t>
            </a:r>
            <a:br>
              <a:rPr lang="es-ES" sz="4800" dirty="0"/>
            </a:br>
            <a:r>
              <a:rPr lang="es-ES" sz="4800" b="1" dirty="0" smtClean="0"/>
              <a:t>MIND</a:t>
            </a:r>
            <a:r>
              <a:rPr lang="es-ES" sz="4800" dirty="0"/>
              <a:t/>
            </a:r>
            <a:br>
              <a:rPr lang="es-ES" sz="4800" dirty="0"/>
            </a:br>
            <a:r>
              <a:rPr lang="es-ES" sz="4800" dirty="0" err="1" smtClean="0"/>
              <a:t>When</a:t>
            </a:r>
            <a:r>
              <a:rPr lang="es-ES" sz="4800" dirty="0" smtClean="0"/>
              <a:t> _____________________ </a:t>
            </a:r>
            <a:r>
              <a:rPr lang="es-ES" sz="4800" dirty="0" err="1" smtClean="0"/>
              <a:t>what</a:t>
            </a:r>
            <a:r>
              <a:rPr lang="es-ES" sz="4800" dirty="0" smtClean="0"/>
              <a:t> </a:t>
            </a:r>
            <a:r>
              <a:rPr lang="es-ES" sz="4800" dirty="0" err="1"/>
              <a:t>you</a:t>
            </a:r>
            <a:r>
              <a:rPr lang="es-ES" sz="4800" dirty="0"/>
              <a:t> </a:t>
            </a:r>
            <a:r>
              <a:rPr lang="en-GB" sz="4800" dirty="0" smtClean="0"/>
              <a:t>want</a:t>
            </a:r>
            <a:r>
              <a:rPr lang="es-ES" sz="4800" dirty="0" smtClean="0"/>
              <a:t> </a:t>
            </a:r>
            <a:r>
              <a:rPr lang="es-ES" sz="4800" dirty="0"/>
              <a:t>to do </a:t>
            </a:r>
            <a:r>
              <a:rPr lang="es-ES" sz="4800" dirty="0" err="1"/>
              <a:t>please</a:t>
            </a:r>
            <a:r>
              <a:rPr lang="es-ES" sz="4800" dirty="0"/>
              <a:t> </a:t>
            </a:r>
            <a:r>
              <a:rPr lang="es-ES" sz="4800" dirty="0" err="1"/>
              <a:t>let</a:t>
            </a:r>
            <a:r>
              <a:rPr lang="es-ES" sz="4800" dirty="0"/>
              <a:t> </a:t>
            </a:r>
            <a:r>
              <a:rPr lang="es-ES" sz="4800" dirty="0" err="1"/>
              <a:t>us</a:t>
            </a:r>
            <a:r>
              <a:rPr lang="es-ES" sz="4800" dirty="0"/>
              <a:t> </a:t>
            </a:r>
            <a:r>
              <a:rPr lang="es-ES" sz="4800" dirty="0" err="1"/>
              <a:t>know</a:t>
            </a:r>
            <a:r>
              <a:rPr lang="es-ES" sz="4800" dirty="0"/>
              <a:t>.</a:t>
            </a: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00694" y="3068960"/>
            <a:ext cx="83765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you make up your mind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6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s-ES" sz="4800" dirty="0" err="1"/>
              <a:t>Feel</a:t>
            </a:r>
            <a:r>
              <a:rPr lang="es-ES" sz="4800" dirty="0"/>
              <a:t> </a:t>
            </a:r>
            <a:r>
              <a:rPr lang="en-GB" sz="4800" dirty="0" smtClean="0"/>
              <a:t>free</a:t>
            </a:r>
            <a:r>
              <a:rPr lang="es-ES" sz="4800" dirty="0" smtClean="0"/>
              <a:t> </a:t>
            </a:r>
            <a:r>
              <a:rPr lang="es-ES" sz="4800" dirty="0"/>
              <a:t>to </a:t>
            </a:r>
            <a:r>
              <a:rPr lang="es-ES" sz="4800" dirty="0" err="1"/>
              <a:t>telephone</a:t>
            </a:r>
            <a:r>
              <a:rPr lang="es-ES" sz="4800" dirty="0"/>
              <a:t> </a:t>
            </a:r>
            <a:r>
              <a:rPr lang="es-ES" sz="4800" dirty="0" err="1"/>
              <a:t>if</a:t>
            </a:r>
            <a:r>
              <a:rPr lang="es-ES" sz="4800" dirty="0"/>
              <a:t> </a:t>
            </a:r>
            <a:r>
              <a:rPr lang="es-ES" sz="4800" dirty="0" err="1"/>
              <a:t>you</a:t>
            </a:r>
            <a:r>
              <a:rPr lang="es-ES" sz="4800" dirty="0"/>
              <a:t> </a:t>
            </a:r>
            <a:r>
              <a:rPr lang="es-ES" sz="4800" dirty="0" err="1"/>
              <a:t>have</a:t>
            </a:r>
            <a:r>
              <a:rPr lang="es-ES" sz="4800" dirty="0"/>
              <a:t> </a:t>
            </a:r>
            <a:r>
              <a:rPr lang="en-GB" sz="4800" dirty="0" smtClean="0"/>
              <a:t>any</a:t>
            </a:r>
            <a:r>
              <a:rPr lang="es-ES" sz="4800" dirty="0" smtClean="0"/>
              <a:t> </a:t>
            </a:r>
            <a:r>
              <a:rPr lang="es-ES" sz="4800" dirty="0" err="1"/>
              <a:t>further</a:t>
            </a:r>
            <a:r>
              <a:rPr lang="es-ES" sz="4800" dirty="0"/>
              <a:t> </a:t>
            </a:r>
            <a:r>
              <a:rPr lang="es-ES" sz="4800" dirty="0" err="1"/>
              <a:t>problems</a:t>
            </a:r>
            <a:r>
              <a:rPr lang="es-ES" sz="4800" dirty="0"/>
              <a:t>.</a:t>
            </a:r>
            <a:br>
              <a:rPr lang="es-ES" sz="4800" dirty="0"/>
            </a:br>
            <a:r>
              <a:rPr lang="es-ES" sz="4800" b="1" dirty="0" smtClean="0"/>
              <a:t>CALL</a:t>
            </a:r>
            <a:r>
              <a:rPr lang="es-ES" sz="4800" dirty="0"/>
              <a:t/>
            </a:r>
            <a:br>
              <a:rPr lang="es-ES" sz="4800" dirty="0"/>
            </a:br>
            <a:r>
              <a:rPr lang="es-ES" sz="4800" dirty="0" smtClean="0"/>
              <a:t>Do </a:t>
            </a:r>
            <a:r>
              <a:rPr lang="es-ES" sz="4800" dirty="0" err="1"/>
              <a:t>not</a:t>
            </a:r>
            <a:r>
              <a:rPr lang="es-ES" sz="4800" dirty="0"/>
              <a:t> </a:t>
            </a:r>
            <a:r>
              <a:rPr lang="es-ES" sz="4800" dirty="0" smtClean="0"/>
              <a:t>___________________   ______ </a:t>
            </a:r>
            <a:r>
              <a:rPr lang="es-ES" sz="4800" dirty="0" err="1" smtClean="0"/>
              <a:t>if</a:t>
            </a:r>
            <a:r>
              <a:rPr lang="es-ES" sz="4800" dirty="0" smtClean="0"/>
              <a:t> </a:t>
            </a:r>
            <a:r>
              <a:rPr lang="es-ES" sz="4800" dirty="0" err="1"/>
              <a:t>you</a:t>
            </a:r>
            <a:r>
              <a:rPr lang="es-ES" sz="4800" dirty="0"/>
              <a:t> </a:t>
            </a:r>
            <a:r>
              <a:rPr lang="es-ES" sz="4800" dirty="0" err="1"/>
              <a:t>have</a:t>
            </a:r>
            <a:r>
              <a:rPr lang="es-ES" sz="4800" dirty="0"/>
              <a:t> </a:t>
            </a:r>
            <a:r>
              <a:rPr lang="es-ES" sz="4800" dirty="0" err="1"/>
              <a:t>any</a:t>
            </a:r>
            <a:r>
              <a:rPr lang="es-ES" sz="4800" dirty="0"/>
              <a:t> </a:t>
            </a:r>
            <a:r>
              <a:rPr lang="es-ES" sz="4800" dirty="0" err="1"/>
              <a:t>further</a:t>
            </a:r>
            <a:r>
              <a:rPr lang="es-ES" sz="4800" dirty="0"/>
              <a:t> </a:t>
            </a:r>
            <a:r>
              <a:rPr lang="es-ES" sz="4800" dirty="0" err="1"/>
              <a:t>problems</a:t>
            </a:r>
            <a:r>
              <a:rPr lang="es-ES" sz="4800" dirty="0"/>
              <a:t>.</a:t>
            </a: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212973"/>
            <a:ext cx="96727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hesitate to give me a                      call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He would never have guessed that at the age of 17 he would be playing for his country.</a:t>
            </a:r>
            <a:r>
              <a:rPr lang="en-GB" sz="4800" b="1" dirty="0" smtClean="0"/>
              <a:t>                                                                                                                                                   LITTLE</a:t>
            </a:r>
            <a:r>
              <a:rPr lang="en-GB" sz="4800" dirty="0" smtClean="0"/>
              <a:t>                                                                                                                                   ________________ that at the age of 17 he would be playing for his country.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8037" y="3971962"/>
            <a:ext cx="9312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Little did he know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40322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‘ONE’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>
              <a:defRPr/>
            </a:pPr>
            <a:endParaRPr lang="en-GB" sz="32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>
              <a:defRPr/>
            </a:pP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       </a:t>
            </a:r>
            <a:r>
              <a:rPr lang="en-GB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</a:t>
            </a:r>
            <a:r>
              <a:rPr lang="en-GB" sz="32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. Trans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‘TWO’ 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 Sent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‘THREE’ 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‘FOUR’</a:t>
            </a: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‘FIVE’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644008" y="1051060"/>
            <a:ext cx="417626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‘SIX’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/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3" action="ppaction://hlinksldjump"/>
              </a:rPr>
              <a:t>100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</a:rPr>
              <a:t>   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4" action="ppaction://hlinksldjump"/>
              </a:rPr>
              <a:t>200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</a:rPr>
              <a:t>   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5" action="ppaction://hlinksldjump"/>
              </a:rPr>
              <a:t>300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</a:rPr>
              <a:t>   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6" action="ppaction://hlinksldjump"/>
              </a:rPr>
              <a:t>400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</a:rPr>
              <a:t>   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7" action="ppaction://hlinksldjump"/>
              </a:rPr>
              <a:t>500</a:t>
            </a:r>
            <a:endParaRPr lang="es-ES" sz="3200" b="1" dirty="0">
              <a:solidFill>
                <a:prstClr val="white"/>
              </a:solidFill>
              <a:latin typeface="Agency FB" pitchFamily="34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Trans ‘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SEVEN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/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/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   Sent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‘EIGHT’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Trans ‘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NINE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’ 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 algn="ctr">
              <a:defRPr/>
            </a:pP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‘TEN’</a:t>
            </a:r>
            <a:r>
              <a:rPr lang="es-ES" sz="3200" b="1" dirty="0" smtClean="0">
                <a:solidFill>
                  <a:prstClr val="white"/>
                </a:solidFill>
                <a:latin typeface="Agency FB" pitchFamily="34" charset="0"/>
              </a:rPr>
              <a:t> </a:t>
            </a:r>
          </a:p>
          <a:p>
            <a:pPr lvl="0" algn="ctr">
              <a:defRPr/>
            </a:pPr>
            <a:endParaRPr lang="es-ES" sz="3200" b="1" dirty="0">
              <a:solidFill>
                <a:prstClr val="white"/>
              </a:solidFill>
              <a:latin typeface="Agency FB" pitchFamily="34" charset="0"/>
            </a:endParaRP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zh-C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SimSun" pitchFamily="2" charset="-122"/>
              </a:rPr>
              <a:t>CATEGORIES</a:t>
            </a:r>
            <a:endParaRPr altLang="zh-CN" dirty="0">
              <a:solidFill>
                <a:schemeClr val="bg1">
                  <a:lumMod val="85000"/>
                  <a:lumOff val="15000"/>
                </a:schemeClr>
              </a:solidFill>
              <a:latin typeface="Arial Rounded MT Bold" panose="020F0704030504030204" pitchFamily="34" charset="0"/>
              <a:ea typeface="SimSun" pitchFamily="2" charset="-122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0113" y="1552436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8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9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0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1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2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8848" y="2636912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13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4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5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6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7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3636312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</a:rPr>
              <a:t>100   200   300   400   500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4725144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18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9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0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1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2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3636313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23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4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5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6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7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8223" y="5796553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28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9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0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1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2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48264" y="2731552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33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4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5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6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7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48264" y="3733292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gency FB" pitchFamily="34" charset="0"/>
                <a:hlinkClick r:id="rId38" action="ppaction://hlinksldjump"/>
              </a:rPr>
              <a:t>100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39" action="ppaction://hlinksldjump"/>
              </a:rPr>
              <a:t>200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0" action="ppaction://hlinksldjump"/>
              </a:rPr>
              <a:t>300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1" action="ppaction://hlinksldjump"/>
              </a:rPr>
              <a:t>400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2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02332" y="4754533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gency FB" pitchFamily="34" charset="0"/>
                <a:hlinkClick r:id="rId43" action="ppaction://hlinksldjump"/>
              </a:rPr>
              <a:t>100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4" action="ppaction://hlinksldjump"/>
              </a:rPr>
              <a:t>200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5" action="ppaction://hlinksldjump"/>
              </a:rPr>
              <a:t>300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6" action="ppaction://hlinksldjump"/>
              </a:rPr>
              <a:t>400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7" action="ppaction://hlinksldjump"/>
              </a:rPr>
              <a:t>500</a:t>
            </a:r>
            <a:endParaRPr lang="es-ES" sz="3200" dirty="0"/>
          </a:p>
        </p:txBody>
      </p:sp>
      <p:sp>
        <p:nvSpPr>
          <p:cNvPr id="13" name="12 Rectángulo"/>
          <p:cNvSpPr/>
          <p:nvPr/>
        </p:nvSpPr>
        <p:spPr>
          <a:xfrm>
            <a:off x="4748264" y="5830935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gency FB" pitchFamily="34" charset="0"/>
                <a:hlinkClick r:id="rId48" action="ppaction://hlinksldjump"/>
              </a:rPr>
              <a:t>100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9" action="ppaction://hlinksldjump"/>
              </a:rPr>
              <a:t>200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50" action="ppaction://hlinksldjump"/>
              </a:rPr>
              <a:t>300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51" action="ppaction://hlinksldjump"/>
              </a:rPr>
              <a:t>400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52" action="ppaction://hlinksldjump"/>
              </a:rPr>
              <a:t>500</a:t>
            </a:r>
            <a:endParaRPr lang="es-E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You led me to believe the job was mine if I wanted it. </a:t>
            </a:r>
            <a:r>
              <a:rPr lang="en-GB" sz="4800" b="1" dirty="0" smtClean="0"/>
              <a:t>                                                                                                                                              IMPRESSION</a:t>
            </a:r>
            <a:r>
              <a:rPr lang="en-GB" sz="4800" dirty="0" smtClean="0"/>
              <a:t>                                                                                                                                                           I _______________________ that the job was mine if I wanted it.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76032" y="3179877"/>
            <a:ext cx="9312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was under the impression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6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The Government recently said our problems are the fault of the worldwide economic slowdown.</a:t>
            </a:r>
            <a:br>
              <a:rPr lang="en-GB" sz="4800" dirty="0" smtClean="0"/>
            </a:br>
            <a:r>
              <a:rPr lang="en-GB" sz="4800" b="1" dirty="0" smtClean="0"/>
              <a:t>PLACED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The Government have _______  ____________ the worldwide economic slowdown for our problems.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861047"/>
            <a:ext cx="93126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                    placed  the blame on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3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Sarah cried her eyes out immediately she was told she'd failed her driving test.</a:t>
            </a:r>
            <a:r>
              <a:rPr lang="en-GB" sz="4800" b="1" dirty="0" smtClean="0"/>
              <a:t>                                                                                                                                                                 BROKE</a:t>
            </a:r>
            <a:r>
              <a:rPr lang="en-GB" sz="4800" dirty="0" smtClean="0"/>
              <a:t>                                                                                                                                                    Sarah __________________ soon as she heard she'd failed her driving test.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91680" y="3874877"/>
            <a:ext cx="9312661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>
                <a:solidFill>
                  <a:srgbClr val="FF0000"/>
                </a:solidFill>
              </a:rPr>
              <a:t> </a:t>
            </a:r>
            <a:r>
              <a:rPr lang="en-GB" sz="4700" b="1" dirty="0" smtClean="0">
                <a:solidFill>
                  <a:srgbClr val="FF0000"/>
                </a:solidFill>
              </a:rPr>
              <a:t>broke down in tears</a:t>
            </a:r>
            <a:endParaRPr lang="en-GB" sz="47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 smtClean="0"/>
              <a:t>Apparently, the restaurant in town has been bought out by someone else.</a:t>
            </a:r>
            <a:br>
              <a:rPr lang="en-GB" sz="4800" dirty="0" smtClean="0"/>
            </a:br>
            <a:r>
              <a:rPr lang="en-GB" sz="4800" b="1" dirty="0" smtClean="0"/>
              <a:t>UNDER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I hear the restaurant in town ___ __________________________</a:t>
            </a:r>
            <a:endParaRPr lang="en-GB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389" y="3780194"/>
            <a:ext cx="9312661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                   has come under new management</a:t>
            </a:r>
            <a:endParaRPr lang="en-GB" sz="47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/>
              <a:t>How can I make him understand that I don't want to see him any more</a:t>
            </a:r>
            <a:r>
              <a:rPr lang="en-GB" sz="4800" dirty="0" smtClean="0"/>
              <a:t>?</a:t>
            </a:r>
            <a:r>
              <a:rPr lang="en-GB" sz="4800" b="1" dirty="0" smtClean="0"/>
              <a:t>                                                                                                                                                                   </a:t>
            </a:r>
            <a:r>
              <a:rPr lang="en-GB" sz="4800" b="1" dirty="0"/>
              <a:t>ACROSS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How </a:t>
            </a:r>
            <a:r>
              <a:rPr lang="en-GB" sz="4800" dirty="0"/>
              <a:t>can </a:t>
            </a:r>
            <a:r>
              <a:rPr lang="en-GB" sz="4800" dirty="0" smtClean="0"/>
              <a:t>I ________________  that </a:t>
            </a:r>
            <a:r>
              <a:rPr lang="en-GB" sz="4800" dirty="0"/>
              <a:t>I don't want to see him any more?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84331" y="3747435"/>
            <a:ext cx="9312661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get it across to him</a:t>
            </a:r>
            <a:endParaRPr lang="en-GB" sz="47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/>
              <a:t>Parents predict chaos in schools unless the strike is called off.</a:t>
            </a:r>
            <a:br>
              <a:rPr lang="en-GB" sz="4800" dirty="0"/>
            </a:br>
            <a:r>
              <a:rPr lang="en-GB" sz="4800" b="1" dirty="0" smtClean="0"/>
              <a:t>RESULT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Parents </a:t>
            </a:r>
            <a:r>
              <a:rPr lang="en-GB" sz="4800" dirty="0"/>
              <a:t>claim </a:t>
            </a:r>
            <a:r>
              <a:rPr lang="en-GB" sz="4800" dirty="0" smtClean="0"/>
              <a:t>it _____________ ________ </a:t>
            </a:r>
            <a:r>
              <a:rPr lang="en-GB" sz="4800" dirty="0"/>
              <a:t>the teacher's strike goes ahead.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513" y="3140968"/>
            <a:ext cx="974288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will result in chaos if</a:t>
            </a:r>
            <a:endParaRPr lang="en-GB" sz="47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/>
              <a:t>Police are warning people to check for forged notes which are currently in circulation.</a:t>
            </a:r>
            <a:br>
              <a:rPr lang="en-GB" sz="4800" dirty="0"/>
            </a:br>
            <a:r>
              <a:rPr lang="en-GB" sz="4800" b="1" dirty="0" smtClean="0"/>
              <a:t>LOOKOUT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Police </a:t>
            </a:r>
            <a:r>
              <a:rPr lang="en-GB" sz="4800" dirty="0"/>
              <a:t>are warning people to be </a:t>
            </a:r>
            <a:r>
              <a:rPr lang="en-GB" sz="4800" dirty="0" smtClean="0"/>
              <a:t>_______________ </a:t>
            </a:r>
            <a:r>
              <a:rPr lang="en-GB" sz="4800" dirty="0"/>
              <a:t>forged notes which are currently in circulation. 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857110" y="4653136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on the lookout for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/>
              <a:t>If you must be noisy could you go outside and play.</a:t>
            </a:r>
            <a:br>
              <a:rPr lang="en-GB" sz="4800" dirty="0"/>
            </a:br>
            <a:r>
              <a:rPr lang="en-GB" sz="4800" b="1" dirty="0" smtClean="0"/>
              <a:t>INSIST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If you _____________________ </a:t>
            </a:r>
            <a:r>
              <a:rPr lang="en-GB" sz="4800" dirty="0"/>
              <a:t>noise could you go outside to play.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19672" y="3140968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insist on making so much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3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/>
              <a:t>It's possible that they got the wrong idea and thought the party was next week.</a:t>
            </a:r>
            <a:br>
              <a:rPr lang="en-GB" sz="4800" dirty="0"/>
            </a:br>
            <a:r>
              <a:rPr lang="en-GB" sz="4800" b="1" dirty="0" smtClean="0"/>
              <a:t>REACHED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They </a:t>
            </a:r>
            <a:r>
              <a:rPr lang="en-GB" sz="4800" dirty="0"/>
              <a:t>might </a:t>
            </a:r>
            <a:r>
              <a:rPr lang="en-GB" sz="4800" dirty="0" smtClean="0"/>
              <a:t>________________ ______ conclusion </a:t>
            </a:r>
            <a:r>
              <a:rPr lang="en-GB" sz="4800" dirty="0"/>
              <a:t>and thought the party was next week.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933056"/>
            <a:ext cx="974288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have reached the  wrong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/>
              <a:t>It was a mistake not to write the telephone number down.</a:t>
            </a:r>
            <a:br>
              <a:rPr lang="en-GB" sz="4800" dirty="0"/>
            </a:br>
            <a:r>
              <a:rPr lang="en-GB" sz="4800" b="1" dirty="0" smtClean="0"/>
              <a:t>POINT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I </a:t>
            </a:r>
            <a:r>
              <a:rPr lang="en-GB" sz="4800" dirty="0"/>
              <a:t>should </a:t>
            </a:r>
            <a:r>
              <a:rPr lang="en-GB" sz="4800" dirty="0" smtClean="0"/>
              <a:t>___________________ writing </a:t>
            </a:r>
            <a:r>
              <a:rPr lang="en-GB" sz="4800" dirty="0"/>
              <a:t>down the telephone number.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9552" y="3212976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have made a point of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 had only just picked up the receiver when I heard the ambulance arrive.                           </a:t>
            </a:r>
            <a:r>
              <a:rPr lang="en-US" sz="4800" b="1" i="1" dirty="0"/>
              <a:t>lifted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Hardly </a:t>
            </a:r>
            <a:r>
              <a:rPr lang="en-US" sz="4800" dirty="0" smtClean="0"/>
              <a:t>____________________ ________ </a:t>
            </a:r>
            <a:r>
              <a:rPr lang="en-US" sz="4800" dirty="0"/>
              <a:t>I heard the ambulance arrive.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1520" y="3861048"/>
            <a:ext cx="91176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FF0000"/>
                </a:solidFill>
              </a:rPr>
              <a:t>  </a:t>
            </a:r>
            <a:r>
              <a:rPr lang="en-GB" sz="4800" b="1" dirty="0" smtClean="0">
                <a:solidFill>
                  <a:srgbClr val="FF0000"/>
                </a:solidFill>
              </a:rPr>
              <a:t>        had I lifted the receiver when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/>
              <a:t>Apparently, they're planning on rerouting the traffic to reduce congestion.</a:t>
            </a:r>
            <a:br>
              <a:rPr lang="en-GB" sz="4800" dirty="0"/>
            </a:br>
            <a:r>
              <a:rPr lang="en-GB" sz="4800" b="1" dirty="0" smtClean="0"/>
              <a:t>DRAWN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Plans _____________________ reroute </a:t>
            </a:r>
            <a:r>
              <a:rPr lang="en-GB" sz="4800" dirty="0"/>
              <a:t>the traffic to reduce congestion.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75613" y="3861048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are being drawn up to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/>
              <a:t>Can you possibly get me the work as soon as </a:t>
            </a:r>
            <a:r>
              <a:rPr lang="en-GB" sz="4800" dirty="0" smtClean="0"/>
              <a:t>possible?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b="1" dirty="0" smtClean="0"/>
              <a:t>APPRECIATE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I ___________________ you </a:t>
            </a:r>
            <a:r>
              <a:rPr lang="en-GB" sz="4800" dirty="0"/>
              <a:t>could get the work to me as soon as possible.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528" y="3140968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>
                <a:solidFill>
                  <a:srgbClr val="FF0000"/>
                </a:solidFill>
              </a:rPr>
              <a:t> </a:t>
            </a:r>
            <a:r>
              <a:rPr lang="en-GB" sz="4700" b="1" dirty="0" smtClean="0">
                <a:solidFill>
                  <a:srgbClr val="FF0000"/>
                </a:solidFill>
              </a:rPr>
              <a:t>would appreciate it if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He still hasn't recovered from losing his job last year.</a:t>
            </a:r>
            <a:endParaRPr lang="es-ES" sz="4800" dirty="0"/>
          </a:p>
          <a:p>
            <a:r>
              <a:rPr lang="en-GB" sz="4800" b="1" dirty="0" smtClean="0"/>
              <a:t>BEING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He </a:t>
            </a:r>
            <a:r>
              <a:rPr lang="en-GB" sz="4800" dirty="0"/>
              <a:t>still hasn't </a:t>
            </a:r>
            <a:r>
              <a:rPr lang="en-GB" sz="4800" dirty="0" smtClean="0"/>
              <a:t>got ____________ ______________ </a:t>
            </a:r>
            <a:r>
              <a:rPr lang="en-GB" sz="4800" dirty="0"/>
              <a:t>last year.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23529" y="3135452"/>
            <a:ext cx="974288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  over being  made redundant        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Children and older people are much more prone to infection than young adults.</a:t>
            </a:r>
            <a:br>
              <a:rPr lang="en-GB" sz="4800" dirty="0"/>
            </a:br>
            <a:r>
              <a:rPr lang="en-GB" sz="4800" b="1" dirty="0" smtClean="0"/>
              <a:t>PICK</a:t>
            </a:r>
            <a:r>
              <a:rPr lang="en-GB" sz="4800" dirty="0" smtClean="0"/>
              <a:t> </a:t>
            </a:r>
            <a:endParaRPr lang="es-ES" sz="4800" dirty="0"/>
          </a:p>
          <a:p>
            <a:r>
              <a:rPr lang="en-GB" sz="4800" dirty="0" smtClean="0"/>
              <a:t>Children </a:t>
            </a:r>
            <a:r>
              <a:rPr lang="en-GB" sz="4800" dirty="0"/>
              <a:t>and older </a:t>
            </a:r>
            <a:r>
              <a:rPr lang="en-GB" sz="4800" dirty="0" smtClean="0"/>
              <a:t>people ____ _____________________easily </a:t>
            </a:r>
            <a:r>
              <a:rPr lang="en-GB" sz="4800" dirty="0"/>
              <a:t>than young adults.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933056"/>
            <a:ext cx="927432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                pick up infections much more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You must try to accept that you will never be famous! </a:t>
            </a:r>
            <a:br>
              <a:rPr lang="en-GB" sz="4800" dirty="0"/>
            </a:br>
            <a:r>
              <a:rPr lang="en-GB" sz="4800" b="1" dirty="0" smtClean="0"/>
              <a:t>TERMS</a:t>
            </a:r>
            <a:endParaRPr lang="es-ES" sz="4800" dirty="0"/>
          </a:p>
          <a:p>
            <a:r>
              <a:rPr lang="en-GB" sz="4800" dirty="0" smtClean="0"/>
              <a:t>You ______________________ ___ fact </a:t>
            </a:r>
            <a:r>
              <a:rPr lang="en-GB" sz="4800" dirty="0"/>
              <a:t>that you will never be famous.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261" y="3121193"/>
            <a:ext cx="913173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must come to terms with  the 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No one really expected John to do so well in his exams. </a:t>
            </a:r>
            <a:br>
              <a:rPr lang="en-GB" sz="4800" dirty="0"/>
            </a:br>
            <a:r>
              <a:rPr lang="en-GB" sz="4800" b="1" dirty="0" smtClean="0"/>
              <a:t>TAKEN</a:t>
            </a:r>
            <a:r>
              <a:rPr lang="en-GB" sz="4800" dirty="0" smtClean="0"/>
              <a:t>                                                                                                     </a:t>
            </a:r>
            <a:endParaRPr lang="es-ES" sz="4800" dirty="0"/>
          </a:p>
          <a:p>
            <a:r>
              <a:rPr lang="en-GB" sz="4800" dirty="0" smtClean="0"/>
              <a:t>Everyone __________________ ________ did </a:t>
            </a:r>
            <a:r>
              <a:rPr lang="en-GB" sz="4800" dirty="0"/>
              <a:t>so well in his exams.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512" y="3185391"/>
            <a:ext cx="1053497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was taken by surprise when he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Susan thinks that the colours are much too bright. </a:t>
            </a:r>
            <a:br>
              <a:rPr lang="en-GB" sz="4800" dirty="0"/>
            </a:br>
            <a:r>
              <a:rPr lang="en-GB" sz="4800" b="1" dirty="0" smtClean="0"/>
              <a:t>FAR</a:t>
            </a:r>
            <a:endParaRPr lang="es-ES" sz="4800" dirty="0"/>
          </a:p>
          <a:p>
            <a:r>
              <a:rPr lang="en-GB" sz="4800" dirty="0" smtClean="0"/>
              <a:t>As _______________________ the </a:t>
            </a:r>
            <a:r>
              <a:rPr lang="en-GB" sz="4800" dirty="0"/>
              <a:t>colours are much too bright 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512" y="3212976"/>
            <a:ext cx="8784976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far as Susan is concerned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Students must not enter the exam late, whatever the reason might be. </a:t>
            </a:r>
            <a:br>
              <a:rPr lang="en-GB" sz="4800" dirty="0"/>
            </a:br>
            <a:r>
              <a:rPr lang="en-GB" sz="4800" b="1" dirty="0" smtClean="0"/>
              <a:t>CIRCUMSTANCES</a:t>
            </a:r>
            <a:endParaRPr lang="es-ES" sz="4800" dirty="0"/>
          </a:p>
          <a:p>
            <a:r>
              <a:rPr lang="en-GB" sz="4800" dirty="0" smtClean="0"/>
              <a:t>Under ____________________ ___________ enter the exam late</a:t>
            </a:r>
            <a:r>
              <a:rPr lang="en-GB" sz="4800" dirty="0"/>
              <a:t>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887263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no circumstances must the students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Do you think your father was offended by what I said? </a:t>
            </a:r>
            <a:br>
              <a:rPr lang="en-GB" sz="4800" dirty="0"/>
            </a:br>
            <a:r>
              <a:rPr lang="en-GB" sz="4800" b="1" dirty="0" smtClean="0"/>
              <a:t>EXCEPTION</a:t>
            </a:r>
            <a:r>
              <a:rPr lang="en-GB" sz="4800" dirty="0" smtClean="0"/>
              <a:t> </a:t>
            </a:r>
            <a:endParaRPr lang="es-ES" sz="4800" dirty="0"/>
          </a:p>
          <a:p>
            <a:r>
              <a:rPr lang="en-GB" sz="4800" dirty="0"/>
              <a:t>Do you </a:t>
            </a:r>
            <a:r>
              <a:rPr lang="en-GB" sz="4800" dirty="0" smtClean="0"/>
              <a:t>think _______________ ______________ comments</a:t>
            </a:r>
            <a:r>
              <a:rPr lang="en-GB" sz="4800" dirty="0"/>
              <a:t>?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537" y="3212976"/>
            <a:ext cx="872592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your father took exception to my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This part of the building can only be accessed by authorised staff. </a:t>
            </a:r>
            <a:br>
              <a:rPr lang="en-GB" sz="4800" dirty="0"/>
            </a:br>
            <a:r>
              <a:rPr lang="en-GB" sz="4800" b="1" dirty="0" smtClean="0"/>
              <a:t>RESTRICTED</a:t>
            </a:r>
            <a:endParaRPr lang="es-ES" sz="4800" dirty="0"/>
          </a:p>
          <a:p>
            <a:r>
              <a:rPr lang="en-GB" sz="4800" dirty="0"/>
              <a:t>Access to </a:t>
            </a:r>
            <a:r>
              <a:rPr lang="en-GB" sz="4800" dirty="0" smtClean="0"/>
              <a:t>this </a:t>
            </a:r>
            <a:r>
              <a:rPr lang="en-GB" sz="4800" dirty="0"/>
              <a:t>part of the building </a:t>
            </a:r>
            <a:r>
              <a:rPr lang="en-GB" sz="4800" dirty="0" smtClean="0"/>
              <a:t>_____________ authorised </a:t>
            </a:r>
            <a:r>
              <a:rPr lang="en-GB" sz="4800" dirty="0"/>
              <a:t>staff.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861048"/>
            <a:ext cx="945602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is restricted to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People believe that Alan's wife destroyed his diaries after he died.                                            </a:t>
            </a:r>
            <a:r>
              <a:rPr lang="en-US" sz="4800" b="1" i="1" dirty="0"/>
              <a:t>have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Alan's diaries </a:t>
            </a:r>
            <a:r>
              <a:rPr lang="en-US" sz="4800" dirty="0" smtClean="0"/>
              <a:t>_______________ ___________________ by </a:t>
            </a:r>
            <a:r>
              <a:rPr lang="en-US" sz="4800" dirty="0"/>
              <a:t>his wife after he died.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34212" y="3915476"/>
            <a:ext cx="80650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   are believed to have been destroyed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sz="4800" dirty="0"/>
              <a:t>Thomas never pays much attention to what his mother says.</a:t>
            </a:r>
            <a:br>
              <a:rPr lang="en-GB" sz="4800" dirty="0"/>
            </a:br>
            <a:r>
              <a:rPr lang="en-GB" sz="4800" b="1" dirty="0" smtClean="0"/>
              <a:t>NOTICE</a:t>
            </a:r>
            <a:r>
              <a:rPr lang="en-GB" sz="4800" dirty="0" smtClean="0"/>
              <a:t>                                                                                                                                                     </a:t>
            </a:r>
            <a:r>
              <a:rPr lang="en-GB" sz="4800" dirty="0"/>
              <a:t>Thomas doesn't </a:t>
            </a:r>
            <a:r>
              <a:rPr lang="en-GB" sz="4800" dirty="0" smtClean="0"/>
              <a:t>ever  _______ _____________what </a:t>
            </a:r>
            <a:r>
              <a:rPr lang="en-GB" sz="4800" dirty="0"/>
              <a:t>his mother says.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933056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          take  much notice of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3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But for the sea temperatures being unusually high, </a:t>
            </a:r>
            <a:r>
              <a:rPr lang="en-GB" sz="4800" dirty="0" smtClean="0"/>
              <a:t>he </a:t>
            </a:r>
            <a:r>
              <a:rPr lang="en-GB" sz="4800" dirty="0"/>
              <a:t>would never have survived.</a:t>
            </a:r>
            <a:br>
              <a:rPr lang="en-GB" sz="4800" dirty="0"/>
            </a:br>
            <a:r>
              <a:rPr lang="en-GB" sz="4800" b="1" dirty="0" smtClean="0"/>
              <a:t>WOULD</a:t>
            </a:r>
            <a:endParaRPr lang="es-ES" sz="4800" dirty="0"/>
          </a:p>
          <a:p>
            <a:r>
              <a:rPr lang="en-GB" sz="4800" dirty="0" smtClean="0"/>
              <a:t>If </a:t>
            </a:r>
            <a:r>
              <a:rPr lang="en-GB" sz="4800" dirty="0"/>
              <a:t>it hadn't been for the unusually </a:t>
            </a:r>
            <a:r>
              <a:rPr lang="en-GB" sz="4800" dirty="0" smtClean="0"/>
              <a:t>high </a:t>
            </a:r>
            <a:r>
              <a:rPr lang="en-GB" sz="4800" dirty="0"/>
              <a:t>sea </a:t>
            </a:r>
            <a:r>
              <a:rPr lang="en-GB" sz="4800" dirty="0" smtClean="0"/>
              <a:t>temperatures _______ _________ killed</a:t>
            </a:r>
            <a:r>
              <a:rPr lang="en-GB" sz="4800" dirty="0"/>
              <a:t>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458112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          he would have been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3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I'm afraid I believed his story completely! </a:t>
            </a:r>
            <a:br>
              <a:rPr lang="en-GB" sz="4800" dirty="0"/>
            </a:br>
            <a:r>
              <a:rPr lang="en-GB" sz="4800" b="1" dirty="0" smtClean="0"/>
              <a:t>TAKEN</a:t>
            </a:r>
            <a:endParaRPr lang="es-ES" sz="4800" dirty="0"/>
          </a:p>
          <a:p>
            <a:r>
              <a:rPr lang="en-GB" sz="4800" dirty="0" smtClean="0"/>
              <a:t>I </a:t>
            </a:r>
            <a:r>
              <a:rPr lang="en-GB" sz="4800" dirty="0"/>
              <a:t>regret to say that </a:t>
            </a:r>
            <a:r>
              <a:rPr lang="en-GB" sz="4800" dirty="0" smtClean="0"/>
              <a:t>I __________ ________ his </a:t>
            </a:r>
            <a:r>
              <a:rPr lang="en-GB" sz="4800" dirty="0"/>
              <a:t>story. 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4801" y="3140968"/>
            <a:ext cx="9436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en-GB" sz="4000" b="1" dirty="0" smtClean="0">
                <a:solidFill>
                  <a:srgbClr val="FF0000"/>
                </a:solidFill>
              </a:rPr>
              <a:t>was completely taken in by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 smtClean="0"/>
              <a:t>They </a:t>
            </a:r>
            <a:r>
              <a:rPr lang="en-GB" sz="4800" dirty="0"/>
              <a:t>offered him the job but he refused it. </a:t>
            </a:r>
            <a:br>
              <a:rPr lang="en-GB" sz="4800" dirty="0"/>
            </a:br>
            <a:r>
              <a:rPr lang="en-GB" sz="4800" b="1" dirty="0" smtClean="0"/>
              <a:t>TURNED</a:t>
            </a:r>
            <a:endParaRPr lang="es-ES" sz="4800" dirty="0"/>
          </a:p>
          <a:p>
            <a:r>
              <a:rPr lang="en-GB" sz="4800" dirty="0" smtClean="0"/>
              <a:t>He ____________________  ______ it </a:t>
            </a:r>
            <a:r>
              <a:rPr lang="en-GB" sz="4800" dirty="0"/>
              <a:t>down.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8330" y="314096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was offered the job but turned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3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Giovanni's unwillingness to speak causes problems with English. </a:t>
            </a:r>
            <a:br>
              <a:rPr lang="en-GB" sz="4800" dirty="0"/>
            </a:br>
            <a:r>
              <a:rPr lang="en-GB" sz="4800" b="1" dirty="0" smtClean="0"/>
              <a:t>HAS</a:t>
            </a:r>
            <a:endParaRPr lang="es-ES" sz="4800" dirty="0"/>
          </a:p>
          <a:p>
            <a:r>
              <a:rPr lang="en-GB" sz="4800" dirty="0" smtClean="0"/>
              <a:t>Due </a:t>
            </a:r>
            <a:r>
              <a:rPr lang="en-GB" sz="4800" dirty="0"/>
              <a:t>to the fact that Giovanni </a:t>
            </a:r>
            <a:r>
              <a:rPr lang="en-GB" sz="4800" dirty="0" smtClean="0"/>
              <a:t>is  _______________________   ________ with </a:t>
            </a:r>
            <a:r>
              <a:rPr lang="en-GB" sz="4800" dirty="0"/>
              <a:t>his English.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458112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unwilling to speak, he has  problems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I don't mind at all if Susan records my lecture. </a:t>
            </a:r>
            <a:br>
              <a:rPr lang="en-GB" sz="4800" dirty="0"/>
            </a:br>
            <a:r>
              <a:rPr lang="en-GB" sz="4800" b="1" dirty="0" smtClean="0"/>
              <a:t>OBJECTION</a:t>
            </a:r>
            <a:endParaRPr lang="es-ES" sz="4800" dirty="0"/>
          </a:p>
          <a:p>
            <a:r>
              <a:rPr lang="en-GB" sz="4800" dirty="0" smtClean="0"/>
              <a:t>I have ___________________  _________ my </a:t>
            </a:r>
            <a:r>
              <a:rPr lang="en-GB" sz="4800" dirty="0"/>
              <a:t>lecture.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028" y="314096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no objection to Susan recording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I had just started the new job when I got flu. </a:t>
            </a:r>
            <a:br>
              <a:rPr lang="en-GB" sz="4800" dirty="0"/>
            </a:br>
            <a:r>
              <a:rPr lang="en-GB" sz="4800" b="1" dirty="0" smtClean="0"/>
              <a:t>CAME</a:t>
            </a:r>
            <a:endParaRPr lang="es-ES" sz="4800" dirty="0"/>
          </a:p>
          <a:p>
            <a:r>
              <a:rPr lang="en-GB" sz="4800" smtClean="0"/>
              <a:t>I ______________________  _____ </a:t>
            </a:r>
            <a:r>
              <a:rPr lang="en-GB" sz="4800" dirty="0" smtClean="0"/>
              <a:t>as </a:t>
            </a:r>
            <a:r>
              <a:rPr lang="en-GB" sz="4800" dirty="0"/>
              <a:t>I started the new job.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028" y="314096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came down with the flu as soon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The interviewers will assume that you have found out something about the company.</a:t>
            </a:r>
            <a:endParaRPr lang="es-ES" sz="4800" dirty="0"/>
          </a:p>
          <a:p>
            <a:r>
              <a:rPr lang="en-GB" sz="4800" b="1" dirty="0"/>
              <a:t> </a:t>
            </a:r>
            <a:r>
              <a:rPr lang="en-GB" sz="4800" b="1" dirty="0" smtClean="0"/>
              <a:t>GRANTED</a:t>
            </a:r>
            <a:endParaRPr lang="es-ES" sz="4800" dirty="0"/>
          </a:p>
          <a:p>
            <a:r>
              <a:rPr lang="en-GB" sz="4800" dirty="0" smtClean="0"/>
              <a:t>The </a:t>
            </a:r>
            <a:r>
              <a:rPr lang="en-GB" sz="4800" dirty="0"/>
              <a:t>interviewers </a:t>
            </a:r>
            <a:r>
              <a:rPr lang="en-GB" sz="4800" dirty="0" smtClean="0"/>
              <a:t>will _________ _______ that </a:t>
            </a:r>
            <a:r>
              <a:rPr lang="en-GB" sz="4800" dirty="0"/>
              <a:t>you have found out something about the company.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104" y="386104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</a:t>
            </a:r>
            <a:r>
              <a:rPr lang="en-GB" sz="4700" b="1" dirty="0" smtClean="0">
                <a:solidFill>
                  <a:srgbClr val="FF0000"/>
                </a:solidFill>
              </a:rPr>
              <a:t>                        take for granted </a:t>
            </a:r>
            <a:endParaRPr lang="en-GB" sz="47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You will have to study much harder if you want to pass the exam. </a:t>
            </a:r>
            <a:endParaRPr lang="es-ES" sz="4800" dirty="0"/>
          </a:p>
          <a:p>
            <a:r>
              <a:rPr lang="en-GB" sz="4800" b="1" dirty="0" smtClean="0"/>
              <a:t>DEAL</a:t>
            </a:r>
            <a:endParaRPr lang="es-ES" sz="4800" dirty="0"/>
          </a:p>
          <a:p>
            <a:r>
              <a:rPr lang="en-GB" sz="4800" dirty="0" smtClean="0"/>
              <a:t>You </a:t>
            </a:r>
            <a:r>
              <a:rPr lang="en-GB" sz="4800" dirty="0"/>
              <a:t>will have </a:t>
            </a:r>
            <a:r>
              <a:rPr lang="en-GB" sz="4800" dirty="0" smtClean="0"/>
              <a:t>to _____________ __________ if </a:t>
            </a:r>
            <a:r>
              <a:rPr lang="en-GB" sz="4800" dirty="0"/>
              <a:t>you want to pass the exam.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104" y="386104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</a:t>
            </a:r>
            <a:r>
              <a:rPr lang="en-GB" sz="4700" b="1" dirty="0" smtClean="0">
                <a:solidFill>
                  <a:srgbClr val="FF0000"/>
                </a:solidFill>
              </a:rPr>
              <a:t>study a great deal harder</a:t>
            </a:r>
            <a:endParaRPr lang="en-GB" sz="47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8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6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Running the half-marathon was not nearly as difficult as Sally had </a:t>
            </a:r>
            <a:r>
              <a:rPr lang="en-GB" sz="4800" dirty="0" smtClean="0"/>
              <a:t>imagined.</a:t>
            </a:r>
            <a:endParaRPr lang="es-ES" sz="4800" dirty="0"/>
          </a:p>
          <a:p>
            <a:r>
              <a:rPr lang="en-GB" sz="4800" b="1" dirty="0" smtClean="0"/>
              <a:t>NOWHERE</a:t>
            </a:r>
            <a:endParaRPr lang="es-ES" sz="4800" dirty="0"/>
          </a:p>
          <a:p>
            <a:r>
              <a:rPr lang="en-GB" sz="4800" dirty="0" smtClean="0"/>
              <a:t>Running </a:t>
            </a:r>
            <a:r>
              <a:rPr lang="en-GB" sz="4800" dirty="0"/>
              <a:t>the half-marathon </a:t>
            </a:r>
            <a:r>
              <a:rPr lang="en-GB" sz="4800" dirty="0" smtClean="0"/>
              <a:t>was _____________________ as </a:t>
            </a:r>
            <a:r>
              <a:rPr lang="en-GB" sz="4800" dirty="0"/>
              <a:t>Sally had imagined.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4596251"/>
            <a:ext cx="9300011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nowhere near as difficult</a:t>
            </a:r>
            <a:endParaRPr lang="en-GB" sz="47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 moment that they sat down, the chairman walked in.                                                </a:t>
            </a:r>
            <a:r>
              <a:rPr lang="en-US" sz="4800" b="1" i="1" dirty="0"/>
              <a:t>sooner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No </a:t>
            </a:r>
            <a:r>
              <a:rPr lang="en-US" sz="4800" dirty="0" smtClean="0"/>
              <a:t>______________________ ______ the </a:t>
            </a:r>
            <a:r>
              <a:rPr lang="en-US" sz="4800" dirty="0"/>
              <a:t>chairman walked in.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528" y="3116254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sooner had they sat down than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Initially, everybody believed his story but now they think he was lying.</a:t>
            </a:r>
            <a:endParaRPr lang="es-ES" sz="4800" dirty="0"/>
          </a:p>
          <a:p>
            <a:r>
              <a:rPr lang="en-GB" sz="4800" b="1" dirty="0" smtClean="0"/>
              <a:t>UP</a:t>
            </a:r>
            <a:endParaRPr lang="es-ES" sz="4800" dirty="0"/>
          </a:p>
          <a:p>
            <a:r>
              <a:rPr lang="en-GB" sz="4800" dirty="0"/>
              <a:t>He is </a:t>
            </a:r>
            <a:r>
              <a:rPr lang="en-GB" sz="4800" dirty="0" smtClean="0"/>
              <a:t>now _______________    ________ the </a:t>
            </a:r>
            <a:r>
              <a:rPr lang="en-GB" sz="4800" dirty="0"/>
              <a:t>story.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820502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</a:t>
            </a:r>
            <a:r>
              <a:rPr lang="en-GB" sz="4700" b="1" dirty="0" smtClean="0">
                <a:solidFill>
                  <a:srgbClr val="FF0000"/>
                </a:solidFill>
              </a:rPr>
              <a:t>             believed to have </a:t>
            </a:r>
            <a:r>
              <a:rPr lang="en-GB" sz="4700" b="1" dirty="0" smtClean="0">
                <a:solidFill>
                  <a:srgbClr val="FF0000"/>
                </a:solidFill>
              </a:rPr>
              <a:t>made up</a:t>
            </a:r>
            <a:endParaRPr lang="en-GB" sz="47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The weakest part of the show was definitely the choreography.</a:t>
            </a:r>
            <a:endParaRPr lang="es-ES" sz="4800" dirty="0"/>
          </a:p>
          <a:p>
            <a:r>
              <a:rPr lang="en-GB" sz="4800" b="1" dirty="0" smtClean="0"/>
              <a:t>GREATEST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The _____________________  ______ was </a:t>
            </a:r>
            <a:r>
              <a:rPr lang="en-US" sz="4800" dirty="0"/>
              <a:t>definitely the choreography.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512" y="3140968"/>
            <a:ext cx="89644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</a:t>
            </a:r>
            <a:r>
              <a:rPr lang="en-GB" sz="4700" b="1" dirty="0" smtClean="0">
                <a:solidFill>
                  <a:srgbClr val="FF0000"/>
                </a:solidFill>
              </a:rPr>
              <a:t>greatest weakness in the show</a:t>
            </a:r>
            <a:endParaRPr lang="en-GB" sz="47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4800" dirty="0"/>
              <a:t>We still have to have a full examination of the causes of the failure for legal reasons.</a:t>
            </a:r>
            <a:endParaRPr lang="es-ES" sz="4800" dirty="0"/>
          </a:p>
          <a:p>
            <a:r>
              <a:rPr lang="en-GB" sz="4800" b="1" dirty="0" smtClean="0"/>
              <a:t>FULLY</a:t>
            </a:r>
            <a:endParaRPr lang="es-ES" sz="4800" dirty="0"/>
          </a:p>
          <a:p>
            <a:r>
              <a:rPr lang="en-GB" sz="4800" dirty="0" smtClean="0"/>
              <a:t>The </a:t>
            </a:r>
            <a:r>
              <a:rPr lang="en-GB" sz="4800" dirty="0"/>
              <a:t>causes of the failure have </a:t>
            </a:r>
            <a:r>
              <a:rPr lang="en-GB" sz="4800" dirty="0" smtClean="0"/>
              <a:t>still _______________________ for </a:t>
            </a:r>
            <a:r>
              <a:rPr lang="en-GB" sz="4800" dirty="0"/>
              <a:t>legal reasons.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1560" y="4653136"/>
            <a:ext cx="896448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</a:t>
            </a:r>
            <a:r>
              <a:rPr lang="en-GB" sz="4700" b="1" dirty="0" smtClean="0">
                <a:solidFill>
                  <a:srgbClr val="FF0000"/>
                </a:solidFill>
              </a:rPr>
              <a:t>  have to be fully examined</a:t>
            </a:r>
            <a:endParaRPr lang="en-GB" sz="47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The idea first came to her when she was working as a waitress .                                         </a:t>
            </a:r>
            <a:r>
              <a:rPr lang="en-US" sz="4800" b="1" i="1" dirty="0"/>
              <a:t>struck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She </a:t>
            </a:r>
            <a:r>
              <a:rPr lang="en-US" sz="4800" dirty="0" smtClean="0"/>
              <a:t>________________  the </a:t>
            </a:r>
            <a:r>
              <a:rPr lang="en-US" sz="4800" dirty="0"/>
              <a:t>idea when she was working as a waitress.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512" y="3068960"/>
            <a:ext cx="8065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was first struck by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Both his parents were actors so he’s familiar with the world of the theatre.                   </a:t>
            </a:r>
            <a:r>
              <a:rPr lang="en-US" sz="4800" dirty="0" smtClean="0"/>
              <a:t>              </a:t>
            </a:r>
            <a:r>
              <a:rPr lang="en-US" sz="4800" b="1" i="1" dirty="0"/>
              <a:t>having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He is very familiar with the world of the theatre</a:t>
            </a:r>
            <a:r>
              <a:rPr lang="en-US" sz="4800" dirty="0" smtClean="0"/>
              <a:t>, ___________ __________________ actors</a:t>
            </a:r>
            <a:r>
              <a:rPr lang="en-US" sz="4800" dirty="0"/>
              <a:t>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5790" y="4509120"/>
            <a:ext cx="104768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       with both                          parents having been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56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The original idea was to complete the </a:t>
            </a:r>
            <a:r>
              <a:rPr lang="en-US" sz="4800" dirty="0" smtClean="0"/>
              <a:t>work </a:t>
            </a:r>
            <a:r>
              <a:rPr lang="en-US" sz="4800" dirty="0"/>
              <a:t>by the beginning of March.                   </a:t>
            </a:r>
            <a:r>
              <a:rPr lang="en-US" sz="4800" b="1" i="1" dirty="0"/>
              <a:t>have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According to the original plan, </a:t>
            </a:r>
            <a:r>
              <a:rPr lang="en-US" sz="4800" dirty="0" smtClean="0"/>
              <a:t> </a:t>
            </a:r>
            <a:r>
              <a:rPr lang="en-US" sz="4800" dirty="0" smtClean="0"/>
              <a:t>the work </a:t>
            </a:r>
            <a:r>
              <a:rPr lang="en-US" sz="4800" dirty="0" smtClean="0"/>
              <a:t>_______________ </a:t>
            </a:r>
            <a:r>
              <a:rPr lang="en-US" sz="4800" dirty="0" smtClean="0"/>
              <a:t>__________ by </a:t>
            </a:r>
            <a:r>
              <a:rPr lang="en-US" sz="4800" dirty="0"/>
              <a:t>the beginning of March.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7572" y="4646126"/>
            <a:ext cx="87129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4800" b="1" dirty="0" smtClean="0">
                <a:solidFill>
                  <a:srgbClr val="FF0000"/>
                </a:solidFill>
              </a:rPr>
              <a:t>             </a:t>
            </a:r>
            <a:r>
              <a:rPr lang="en-GB" sz="4800" b="1" dirty="0" smtClean="0">
                <a:solidFill>
                  <a:srgbClr val="FF0000"/>
                </a:solidFill>
              </a:rPr>
              <a:t>should </a:t>
            </a:r>
            <a:r>
              <a:rPr lang="en-GB" sz="4800" b="1" dirty="0" smtClean="0">
                <a:solidFill>
                  <a:srgbClr val="FF0000"/>
                </a:solidFill>
              </a:rPr>
              <a:t>have been completed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It is quite possible that the emergency call was a hoax.                                                      </a:t>
            </a:r>
            <a:r>
              <a:rPr lang="en-US" sz="4800" b="1" i="1" dirty="0"/>
              <a:t> well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The emergency </a:t>
            </a:r>
            <a:r>
              <a:rPr lang="en-US" sz="4800" dirty="0" smtClean="0"/>
              <a:t>call _________ __________ </a:t>
            </a:r>
            <a:r>
              <a:rPr lang="en-US" sz="4800" dirty="0"/>
              <a:t>a hoax.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19315" y="3146850"/>
            <a:ext cx="98651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                may well have been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6769</TotalTime>
  <Words>1656</Words>
  <Application>Microsoft Office PowerPoint</Application>
  <PresentationFormat>Presentación en pantalla (4:3)</PresentationFormat>
  <Paragraphs>311</Paragraphs>
  <Slides>52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Chincheta</vt:lpstr>
      <vt:lpstr>ADVANCED : SENTENCE TRANS: FOUR</vt:lpstr>
      <vt:lpstr>CATEGORIES</vt:lpstr>
      <vt:lpstr>Sent. Trans.   ONE 100</vt:lpstr>
      <vt:lpstr>Sent. Trans.   ONE 200</vt:lpstr>
      <vt:lpstr>Sent. Trans.   ONE 300</vt:lpstr>
      <vt:lpstr>Sent. Trans.   ONE 400</vt:lpstr>
      <vt:lpstr>Sent. Trans.   ONE 500</vt:lpstr>
      <vt:lpstr>Sent. Trans.   TWO 100</vt:lpstr>
      <vt:lpstr>Sent. Trans.   TWO 200</vt:lpstr>
      <vt:lpstr>Sent. Trans.   TWO 300</vt:lpstr>
      <vt:lpstr>Sent. Trans.   TWO 400</vt:lpstr>
      <vt:lpstr>Sent. Trans.   TWO 500</vt:lpstr>
      <vt:lpstr>Sent. Trans.   THREE 100</vt:lpstr>
      <vt:lpstr>Sent. Trans.   THREE 200</vt:lpstr>
      <vt:lpstr>Sent. Trans.   THREE 300</vt:lpstr>
      <vt:lpstr>Sent. Trans.   THREE 400</vt:lpstr>
      <vt:lpstr>Sent. Trans.   THREE 500</vt:lpstr>
      <vt:lpstr>Sent. Trans.   FOUR 100</vt:lpstr>
      <vt:lpstr>Sent. Trans.   FOUR 200</vt:lpstr>
      <vt:lpstr>Sent. Trans.   FOUR 300</vt:lpstr>
      <vt:lpstr>Sent. Trans.   FOUR 400</vt:lpstr>
      <vt:lpstr>Sent. Trans.   FOUR 500</vt:lpstr>
      <vt:lpstr>Sent. Trans.   FIVE  100</vt:lpstr>
      <vt:lpstr>Sent. Trans.   FIVE  200</vt:lpstr>
      <vt:lpstr>Sent. Trans.   FIVE  300</vt:lpstr>
      <vt:lpstr>Sent. Trans.   FIVE  400</vt:lpstr>
      <vt:lpstr>Sent. Trans.   FIVE  500</vt:lpstr>
      <vt:lpstr>Sent. Trans.   SIX  100</vt:lpstr>
      <vt:lpstr>Sent. Trans.   SIX  200</vt:lpstr>
      <vt:lpstr>Sent. Trans.   SIX  300</vt:lpstr>
      <vt:lpstr>Sent. Trans.   SIX  400</vt:lpstr>
      <vt:lpstr>Sent. Trans.   SIX  500</vt:lpstr>
      <vt:lpstr>Sent. Trans.   SEVEN  100</vt:lpstr>
      <vt:lpstr>Sent. Trans.   SEVEN  200</vt:lpstr>
      <vt:lpstr>Sent. Trans.   SEVEN  300</vt:lpstr>
      <vt:lpstr>Sent. Trans.   SEVEN  400</vt:lpstr>
      <vt:lpstr>Sent. Trans.   SEVEN  500</vt:lpstr>
      <vt:lpstr>Sent. Trans.   EIGHT  100</vt:lpstr>
      <vt:lpstr>Sent. Trans.   EIGHT  200</vt:lpstr>
      <vt:lpstr>Sent. Trans.   EIGHT  300</vt:lpstr>
      <vt:lpstr>Sent. Trans.   EIGHT  400</vt:lpstr>
      <vt:lpstr>Sent. Trans.   EIGHT  500</vt:lpstr>
      <vt:lpstr>Sent. Trans.   NINE  100</vt:lpstr>
      <vt:lpstr>Sent. Trans.   NINE  200</vt:lpstr>
      <vt:lpstr>Sent. Trans.   NINE  300</vt:lpstr>
      <vt:lpstr>Sent. Trans.   NINE  400</vt:lpstr>
      <vt:lpstr>Sent. Trans.   NINE  500</vt:lpstr>
      <vt:lpstr>Sent. Trans.   TEN  100</vt:lpstr>
      <vt:lpstr>Sent. Trans.   TEN  200</vt:lpstr>
      <vt:lpstr>Sent. Trans.   TEN  300</vt:lpstr>
      <vt:lpstr>Sent. Trans.   TEN  400</vt:lpstr>
      <vt:lpstr>Sent. Trans.   TEN  500</vt:lpstr>
    </vt:vector>
  </TitlesOfParts>
  <Company>EF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leo.hofman</dc:creator>
  <cp:lastModifiedBy>Phil</cp:lastModifiedBy>
  <cp:revision>501</cp:revision>
  <dcterms:created xsi:type="dcterms:W3CDTF">2007-04-01T05:43:10Z</dcterms:created>
  <dcterms:modified xsi:type="dcterms:W3CDTF">2015-01-15T17:57:32Z</dcterms:modified>
</cp:coreProperties>
</file>